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56" r:id="rId3"/>
    <p:sldId id="257" r:id="rId4"/>
    <p:sldId id="310" r:id="rId5"/>
    <p:sldId id="311" r:id="rId6"/>
    <p:sldId id="312" r:id="rId7"/>
    <p:sldId id="313" r:id="rId8"/>
    <p:sldId id="259" r:id="rId9"/>
    <p:sldId id="307" r:id="rId10"/>
    <p:sldId id="258" r:id="rId11"/>
    <p:sldId id="262" r:id="rId12"/>
    <p:sldId id="268" r:id="rId13"/>
    <p:sldId id="288" r:id="rId14"/>
    <p:sldId id="294" r:id="rId15"/>
    <p:sldId id="302" r:id="rId16"/>
    <p:sldId id="275" r:id="rId17"/>
    <p:sldId id="298" r:id="rId18"/>
    <p:sldId id="300" r:id="rId19"/>
    <p:sldId id="285" r:id="rId20"/>
    <p:sldId id="304" r:id="rId21"/>
    <p:sldId id="305" r:id="rId22"/>
    <p:sldId id="272" r:id="rId23"/>
    <p:sldId id="314" r:id="rId24"/>
    <p:sldId id="287" r:id="rId25"/>
    <p:sldId id="306" r:id="rId26"/>
    <p:sldId id="284" r:id="rId27"/>
    <p:sldId id="290" r:id="rId28"/>
    <p:sldId id="309" r:id="rId29"/>
    <p:sldId id="308" r:id="rId30"/>
    <p:sldId id="291" r:id="rId31"/>
    <p:sldId id="303" r:id="rId32"/>
  </p:sldIdLst>
  <p:sldSz cx="12192000" cy="6858000"/>
  <p:notesSz cx="6858000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82C"/>
    <a:srgbClr val="FFFFFF"/>
    <a:srgbClr val="002060"/>
    <a:srgbClr val="2D4750"/>
    <a:srgbClr val="8D8D8D"/>
    <a:srgbClr val="7C7C7C"/>
    <a:srgbClr val="141517"/>
    <a:srgbClr val="135AA9"/>
    <a:srgbClr val="2A2A2A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76" autoAdjust="0"/>
    <p:restoredTop sz="82874" autoAdjust="0"/>
  </p:normalViewPr>
  <p:slideViewPr>
    <p:cSldViewPr snapToGrid="0">
      <p:cViewPr varScale="1">
        <p:scale>
          <a:sx n="75" d="100"/>
          <a:sy n="75" d="100"/>
        </p:scale>
        <p:origin x="70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slide" Target="../slides/slide16.xml"/><Relationship Id="rId1" Type="http://schemas.openxmlformats.org/officeDocument/2006/relationships/slide" Target="../slides/slide17.xml"/><Relationship Id="rId5" Type="http://schemas.openxmlformats.org/officeDocument/2006/relationships/slide" Target="../slides/slide13.xml"/><Relationship Id="rId4" Type="http://schemas.openxmlformats.org/officeDocument/2006/relationships/slide" Target="../slides/slide1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image" Target="../media/image35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image" Target="../media/image3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8E8631-EF13-4E2A-A4AC-6DED9FC38EF4}" type="doc">
      <dgm:prSet loTypeId="urn:microsoft.com/office/officeart/2005/8/layout/radial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645EBD4-C473-4D9F-8CEA-AB8182BD2D70}">
      <dgm:prSet phldrT="[Texto]" custT="1"/>
      <dgm:spPr>
        <a:solidFill>
          <a:srgbClr val="56545F"/>
        </a:solidFill>
        <a:ln>
          <a:noFill/>
        </a:ln>
      </dgm:spPr>
      <dgm:t>
        <a:bodyPr/>
        <a:lstStyle/>
        <a:p>
          <a:r>
            <a:rPr lang="pt-BR" sz="2800" b="1" dirty="0" smtClean="0">
              <a:solidFill>
                <a:schemeClr val="bg1">
                  <a:lumMod val="95000"/>
                </a:schemeClr>
              </a:solidFill>
              <a:latin typeface="Futura Md BT" panose="020B0602020204020303" pitchFamily="34" charset="0"/>
            </a:rPr>
            <a:t>Eficiência Operacional</a:t>
          </a:r>
          <a:endParaRPr lang="pt-BR" sz="2800" b="1" dirty="0">
            <a:solidFill>
              <a:schemeClr val="bg1">
                <a:lumMod val="95000"/>
              </a:schemeClr>
            </a:solidFill>
            <a:latin typeface="Futura Md BT" panose="020B0602020204020303" pitchFamily="34" charset="0"/>
          </a:endParaRPr>
        </a:p>
      </dgm:t>
    </dgm:pt>
    <dgm:pt modelId="{6BA9D6BB-E961-4671-AD8F-67177239CE4E}" type="parTrans" cxnId="{6DA57EC2-0098-4074-8D8F-C0AB844F9666}">
      <dgm:prSet/>
      <dgm:spPr/>
      <dgm:t>
        <a:bodyPr/>
        <a:lstStyle/>
        <a:p>
          <a:endParaRPr lang="pt-BR"/>
        </a:p>
      </dgm:t>
    </dgm:pt>
    <dgm:pt modelId="{9C1D31C8-3F01-419B-8B1A-AA2FC9433109}" type="sibTrans" cxnId="{6DA57EC2-0098-4074-8D8F-C0AB844F9666}">
      <dgm:prSet/>
      <dgm:spPr/>
      <dgm:t>
        <a:bodyPr/>
        <a:lstStyle/>
        <a:p>
          <a:endParaRPr lang="pt-BR"/>
        </a:p>
      </dgm:t>
    </dgm:pt>
    <dgm:pt modelId="{2AA746E6-1211-41F8-BE4C-6A7B8B568078}">
      <dgm:prSet phldrT="[Texto]" custT="1"/>
      <dgm:spPr>
        <a:solidFill>
          <a:srgbClr val="95ADB9"/>
        </a:solidFill>
        <a:ln>
          <a:noFill/>
        </a:ln>
      </dgm:spPr>
      <dgm:t>
        <a:bodyPr/>
        <a:lstStyle/>
        <a:p>
          <a:r>
            <a:rPr lang="pt-BR" sz="1300" b="1" dirty="0" smtClean="0">
              <a:effectLst/>
              <a:latin typeface="Futura Md BT" panose="020B0602020204020303" pitchFamily="34" charset="0"/>
              <a:ea typeface="Times New Roman" panose="02020603050405020304" pitchFamily="18" charset="0"/>
            </a:rPr>
            <a:t>Acertos Operacionais Centralizados</a:t>
          </a:r>
          <a:endParaRPr lang="pt-BR" sz="1300" b="1" dirty="0">
            <a:latin typeface="Futura Md BT" panose="020B0602020204020303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C9DFC95F-0986-4E29-AA6B-731B6A134DE0}" type="parTrans" cxnId="{CF9CEC16-142B-4009-9A79-F2CF5A097A24}">
      <dgm:prSet/>
      <dgm:spPr/>
      <dgm:t>
        <a:bodyPr/>
        <a:lstStyle/>
        <a:p>
          <a:endParaRPr lang="pt-BR"/>
        </a:p>
      </dgm:t>
    </dgm:pt>
    <dgm:pt modelId="{6A6ED184-BDE6-47F6-8530-81EF31FED39E}" type="sibTrans" cxnId="{CF9CEC16-142B-4009-9A79-F2CF5A097A24}">
      <dgm:prSet/>
      <dgm:spPr/>
      <dgm:t>
        <a:bodyPr/>
        <a:lstStyle/>
        <a:p>
          <a:endParaRPr lang="pt-BR"/>
        </a:p>
      </dgm:t>
    </dgm:pt>
    <dgm:pt modelId="{BBD90305-3633-40F5-8B96-18100E1185EE}">
      <dgm:prSet phldrT="[Texto]" custT="1"/>
      <dgm:spPr>
        <a:solidFill>
          <a:srgbClr val="95ADB9"/>
        </a:solidFill>
        <a:ln>
          <a:noFill/>
        </a:ln>
      </dgm:spPr>
      <dgm:t>
        <a:bodyPr/>
        <a:lstStyle/>
        <a:p>
          <a:r>
            <a:rPr lang="pt-BR" sz="1300" b="1" dirty="0" smtClean="0">
              <a:effectLst/>
              <a:latin typeface="Futura Md BT" panose="020B0602020204020303" pitchFamily="34" charset="0"/>
              <a:ea typeface="Times New Roman" panose="02020603050405020304" pitchFamily="18" charset="0"/>
            </a:rPr>
            <a:t>Plataforma Conciliação Contábil</a:t>
          </a:r>
          <a:endParaRPr lang="pt-BR" sz="1300" b="1" dirty="0">
            <a:latin typeface="Futura Md BT" panose="020B0602020204020303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204D7FB9-54FC-41CF-8DAC-113511B6C0B9}" type="parTrans" cxnId="{332107F5-30BD-4C60-AEA3-AA964F95477D}">
      <dgm:prSet/>
      <dgm:spPr/>
      <dgm:t>
        <a:bodyPr/>
        <a:lstStyle/>
        <a:p>
          <a:endParaRPr lang="pt-BR"/>
        </a:p>
      </dgm:t>
    </dgm:pt>
    <dgm:pt modelId="{7C3C82DE-B79C-4687-9449-5DDEEC1DDBE8}" type="sibTrans" cxnId="{332107F5-30BD-4C60-AEA3-AA964F95477D}">
      <dgm:prSet/>
      <dgm:spPr/>
      <dgm:t>
        <a:bodyPr/>
        <a:lstStyle/>
        <a:p>
          <a:endParaRPr lang="pt-BR"/>
        </a:p>
      </dgm:t>
    </dgm:pt>
    <dgm:pt modelId="{555AE081-D5C7-4A4F-841F-57CFBE6DDC36}">
      <dgm:prSet phldrT="[Texto]" custT="1"/>
      <dgm:spPr>
        <a:solidFill>
          <a:srgbClr val="95ADB9"/>
        </a:solidFill>
        <a:ln>
          <a:noFill/>
        </a:ln>
      </dgm:spPr>
      <dgm:t>
        <a:bodyPr/>
        <a:lstStyle/>
        <a:p>
          <a:r>
            <a:rPr lang="pt-BR" sz="1300" b="1" dirty="0" smtClean="0">
              <a:effectLst/>
              <a:latin typeface="Futura Md BT" panose="020B0602020204020303" pitchFamily="34" charset="0"/>
              <a:ea typeface="Times New Roman" panose="02020603050405020304" pitchFamily="18" charset="0"/>
            </a:rPr>
            <a:t>Conformidade Automatizada</a:t>
          </a:r>
          <a:endParaRPr lang="pt-BR" sz="1300" b="1" dirty="0">
            <a:latin typeface="Futura Md BT" panose="020B0602020204020303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B5B6BA33-59B3-4B46-AD94-90A67F50D4EE}" type="parTrans" cxnId="{184883A3-10B1-4ECA-86FF-B08E257E171C}">
      <dgm:prSet/>
      <dgm:spPr/>
      <dgm:t>
        <a:bodyPr/>
        <a:lstStyle/>
        <a:p>
          <a:endParaRPr lang="pt-BR"/>
        </a:p>
      </dgm:t>
    </dgm:pt>
    <dgm:pt modelId="{EC8E158C-2A4A-41D5-9254-D0DE458E0687}" type="sibTrans" cxnId="{184883A3-10B1-4ECA-86FF-B08E257E171C}">
      <dgm:prSet/>
      <dgm:spPr/>
      <dgm:t>
        <a:bodyPr/>
        <a:lstStyle/>
        <a:p>
          <a:endParaRPr lang="pt-BR"/>
        </a:p>
      </dgm:t>
    </dgm:pt>
    <dgm:pt modelId="{A5213378-40C0-4AD7-AB3C-645ACD3B9347}">
      <dgm:prSet custT="1"/>
      <dgm:spPr>
        <a:solidFill>
          <a:srgbClr val="95ADB9"/>
        </a:solidFill>
        <a:ln>
          <a:noFill/>
        </a:ln>
      </dgm:spPr>
      <dgm:t>
        <a:bodyPr/>
        <a:lstStyle/>
        <a:p>
          <a:r>
            <a:rPr lang="pt-BR" sz="1300" b="1" dirty="0" smtClean="0">
              <a:effectLst/>
              <a:latin typeface="Futura Md BT" panose="020B0602020204020303" pitchFamily="34" charset="0"/>
              <a:ea typeface="Times New Roman" panose="02020603050405020304" pitchFamily="18" charset="0"/>
            </a:rPr>
            <a:t>Acervo Digital de Caixa</a:t>
          </a:r>
          <a:endParaRPr lang="pt-BR" sz="1300" b="1" dirty="0">
            <a:latin typeface="Futura Md BT" panose="020B0602020204020303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B85F189B-4482-40B9-93E4-BFFBC9B66F5D}" type="parTrans" cxnId="{18C58425-C7ED-47F9-B17F-F839D105138B}">
      <dgm:prSet/>
      <dgm:spPr/>
      <dgm:t>
        <a:bodyPr/>
        <a:lstStyle/>
        <a:p>
          <a:endParaRPr lang="pt-BR"/>
        </a:p>
      </dgm:t>
    </dgm:pt>
    <dgm:pt modelId="{762E13EB-003D-4806-9288-3BF395BABD2C}" type="sibTrans" cxnId="{18C58425-C7ED-47F9-B17F-F839D105138B}">
      <dgm:prSet/>
      <dgm:spPr/>
      <dgm:t>
        <a:bodyPr/>
        <a:lstStyle/>
        <a:p>
          <a:endParaRPr lang="pt-BR"/>
        </a:p>
      </dgm:t>
    </dgm:pt>
    <dgm:pt modelId="{A20F04F4-F00E-4854-90B3-180ABE728A14}">
      <dgm:prSet custT="1"/>
      <dgm:spPr>
        <a:solidFill>
          <a:srgbClr val="95ADB9"/>
        </a:solidFill>
        <a:ln>
          <a:noFill/>
        </a:ln>
      </dgm:spPr>
      <dgm:t>
        <a:bodyPr/>
        <a:lstStyle/>
        <a:p>
          <a:r>
            <a:rPr lang="pt-BR" sz="1300" b="1" dirty="0" smtClean="0">
              <a:effectLst/>
              <a:latin typeface="Futura Md BT" panose="020B0602020204020303" pitchFamily="34" charset="0"/>
              <a:ea typeface="Times New Roman" panose="02020603050405020304" pitchFamily="18" charset="0"/>
            </a:rPr>
            <a:t>Plataforma de Convênios</a:t>
          </a:r>
          <a:endParaRPr lang="pt-BR" sz="1300" b="1" dirty="0">
            <a:latin typeface="Futura Md BT" panose="020B0602020204020303" pitchFamily="34" charset="0"/>
          </a:endParaRP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 action="ppaction://hlinksldjump"/>
          </dgm14:cNvPr>
        </a:ext>
      </dgm:extLst>
    </dgm:pt>
    <dgm:pt modelId="{A961FA40-BC94-4062-A0FE-4DD3CB5AA2A4}" type="parTrans" cxnId="{3E4D82F3-54CF-4BBF-96C3-0AE0A3E3DFAC}">
      <dgm:prSet/>
      <dgm:spPr/>
      <dgm:t>
        <a:bodyPr/>
        <a:lstStyle/>
        <a:p>
          <a:endParaRPr lang="pt-BR"/>
        </a:p>
      </dgm:t>
    </dgm:pt>
    <dgm:pt modelId="{6253DA47-3DF8-4454-B644-3B9B75BD2677}" type="sibTrans" cxnId="{3E4D82F3-54CF-4BBF-96C3-0AE0A3E3DFAC}">
      <dgm:prSet/>
      <dgm:spPr/>
      <dgm:t>
        <a:bodyPr/>
        <a:lstStyle/>
        <a:p>
          <a:endParaRPr lang="pt-BR"/>
        </a:p>
      </dgm:t>
    </dgm:pt>
    <dgm:pt modelId="{953A4C9A-EC8A-46BF-9817-6D25F7754160}" type="pres">
      <dgm:prSet presAssocID="{C38E8631-EF13-4E2A-A4AC-6DED9FC38EF4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4E0811F-0D79-4554-8DC7-624B936B32A8}" type="pres">
      <dgm:prSet presAssocID="{C38E8631-EF13-4E2A-A4AC-6DED9FC38EF4}" presName="radial" presStyleCnt="0">
        <dgm:presLayoutVars>
          <dgm:animLvl val="ctr"/>
        </dgm:presLayoutVars>
      </dgm:prSet>
      <dgm:spPr/>
    </dgm:pt>
    <dgm:pt modelId="{925373D5-778F-44D6-B075-A4D38FE5ACD8}" type="pres">
      <dgm:prSet presAssocID="{F645EBD4-C473-4D9F-8CEA-AB8182BD2D70}" presName="centerShape" presStyleLbl="vennNode1" presStyleIdx="0" presStyleCnt="6"/>
      <dgm:spPr/>
      <dgm:t>
        <a:bodyPr/>
        <a:lstStyle/>
        <a:p>
          <a:endParaRPr lang="pt-BR"/>
        </a:p>
      </dgm:t>
    </dgm:pt>
    <dgm:pt modelId="{3E4DBDD2-B523-48F5-A493-E3DA174E134B}" type="pres">
      <dgm:prSet presAssocID="{2AA746E6-1211-41F8-BE4C-6A7B8B568078}" presName="node" presStyleLbl="vennNode1" presStyleIdx="1" presStyleCnt="6" custScaleX="107643" custScaleY="107643" custRadScaleRad="10070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8699A28-F2FF-4DFF-B863-F06FD3D0F5B0}" type="pres">
      <dgm:prSet presAssocID="{BBD90305-3633-40F5-8B96-18100E1185EE}" presName="node" presStyleLbl="vennNode1" presStyleIdx="2" presStyleCnt="6" custScaleX="107643" custScaleY="10764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3467006-BE60-452B-87FB-902E7D14240B}" type="pres">
      <dgm:prSet presAssocID="{A5213378-40C0-4AD7-AB3C-645ACD3B9347}" presName="node" presStyleLbl="vennNode1" presStyleIdx="3" presStyleCnt="6" custScaleX="107643" custScaleY="10764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00BAAC8-5CDA-46C1-9ADC-096872C9444B}" type="pres">
      <dgm:prSet presAssocID="{A20F04F4-F00E-4854-90B3-180ABE728A14}" presName="node" presStyleLbl="vennNode1" presStyleIdx="4" presStyleCnt="6" custScaleX="107643" custScaleY="10764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19338EE-7ACA-4028-AA14-CA337C6A619C}" type="pres">
      <dgm:prSet presAssocID="{555AE081-D5C7-4A4F-841F-57CFBE6DDC36}" presName="node" presStyleLbl="vennNode1" presStyleIdx="5" presStyleCnt="6" custScaleX="107643" custScaleY="10764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E4D82F3-54CF-4BBF-96C3-0AE0A3E3DFAC}" srcId="{F645EBD4-C473-4D9F-8CEA-AB8182BD2D70}" destId="{A20F04F4-F00E-4854-90B3-180ABE728A14}" srcOrd="3" destOrd="0" parTransId="{A961FA40-BC94-4062-A0FE-4DD3CB5AA2A4}" sibTransId="{6253DA47-3DF8-4454-B644-3B9B75BD2677}"/>
    <dgm:cxn modelId="{8E44E4E8-8DBF-4DBE-A087-53E4FE7A9B0C}" type="presOf" srcId="{A20F04F4-F00E-4854-90B3-180ABE728A14}" destId="{D00BAAC8-5CDA-46C1-9ADC-096872C9444B}" srcOrd="0" destOrd="0" presId="urn:microsoft.com/office/officeart/2005/8/layout/radial3"/>
    <dgm:cxn modelId="{27E31D30-3971-419D-BCB7-40891942B904}" type="presOf" srcId="{F645EBD4-C473-4D9F-8CEA-AB8182BD2D70}" destId="{925373D5-778F-44D6-B075-A4D38FE5ACD8}" srcOrd="0" destOrd="0" presId="urn:microsoft.com/office/officeart/2005/8/layout/radial3"/>
    <dgm:cxn modelId="{CF9CEC16-142B-4009-9A79-F2CF5A097A24}" srcId="{F645EBD4-C473-4D9F-8CEA-AB8182BD2D70}" destId="{2AA746E6-1211-41F8-BE4C-6A7B8B568078}" srcOrd="0" destOrd="0" parTransId="{C9DFC95F-0986-4E29-AA6B-731B6A134DE0}" sibTransId="{6A6ED184-BDE6-47F6-8530-81EF31FED39E}"/>
    <dgm:cxn modelId="{FC00A22A-72E7-406F-BD1B-0EDAB41D9578}" type="presOf" srcId="{555AE081-D5C7-4A4F-841F-57CFBE6DDC36}" destId="{019338EE-7ACA-4028-AA14-CA337C6A619C}" srcOrd="0" destOrd="0" presId="urn:microsoft.com/office/officeart/2005/8/layout/radial3"/>
    <dgm:cxn modelId="{6DA57EC2-0098-4074-8D8F-C0AB844F9666}" srcId="{C38E8631-EF13-4E2A-A4AC-6DED9FC38EF4}" destId="{F645EBD4-C473-4D9F-8CEA-AB8182BD2D70}" srcOrd="0" destOrd="0" parTransId="{6BA9D6BB-E961-4671-AD8F-67177239CE4E}" sibTransId="{9C1D31C8-3F01-419B-8B1A-AA2FC9433109}"/>
    <dgm:cxn modelId="{DFACB5E1-288E-430C-9B57-EEC3BE1C8C3F}" type="presOf" srcId="{A5213378-40C0-4AD7-AB3C-645ACD3B9347}" destId="{D3467006-BE60-452B-87FB-902E7D14240B}" srcOrd="0" destOrd="0" presId="urn:microsoft.com/office/officeart/2005/8/layout/radial3"/>
    <dgm:cxn modelId="{184883A3-10B1-4ECA-86FF-B08E257E171C}" srcId="{F645EBD4-C473-4D9F-8CEA-AB8182BD2D70}" destId="{555AE081-D5C7-4A4F-841F-57CFBE6DDC36}" srcOrd="4" destOrd="0" parTransId="{B5B6BA33-59B3-4B46-AD94-90A67F50D4EE}" sibTransId="{EC8E158C-2A4A-41D5-9254-D0DE458E0687}"/>
    <dgm:cxn modelId="{46420254-6105-4213-AF31-516DF035BE21}" type="presOf" srcId="{C38E8631-EF13-4E2A-A4AC-6DED9FC38EF4}" destId="{953A4C9A-EC8A-46BF-9817-6D25F7754160}" srcOrd="0" destOrd="0" presId="urn:microsoft.com/office/officeart/2005/8/layout/radial3"/>
    <dgm:cxn modelId="{B758E72C-08A6-4900-9596-3E47BA5C8965}" type="presOf" srcId="{BBD90305-3633-40F5-8B96-18100E1185EE}" destId="{78699A28-F2FF-4DFF-B863-F06FD3D0F5B0}" srcOrd="0" destOrd="0" presId="urn:microsoft.com/office/officeart/2005/8/layout/radial3"/>
    <dgm:cxn modelId="{332107F5-30BD-4C60-AEA3-AA964F95477D}" srcId="{F645EBD4-C473-4D9F-8CEA-AB8182BD2D70}" destId="{BBD90305-3633-40F5-8B96-18100E1185EE}" srcOrd="1" destOrd="0" parTransId="{204D7FB9-54FC-41CF-8DAC-113511B6C0B9}" sibTransId="{7C3C82DE-B79C-4687-9449-5DDEEC1DDBE8}"/>
    <dgm:cxn modelId="{18C58425-C7ED-47F9-B17F-F839D105138B}" srcId="{F645EBD4-C473-4D9F-8CEA-AB8182BD2D70}" destId="{A5213378-40C0-4AD7-AB3C-645ACD3B9347}" srcOrd="2" destOrd="0" parTransId="{B85F189B-4482-40B9-93E4-BFFBC9B66F5D}" sibTransId="{762E13EB-003D-4806-9288-3BF395BABD2C}"/>
    <dgm:cxn modelId="{7976CFD8-FCD8-40B1-BDEC-62F812FFC1D2}" type="presOf" srcId="{2AA746E6-1211-41F8-BE4C-6A7B8B568078}" destId="{3E4DBDD2-B523-48F5-A493-E3DA174E134B}" srcOrd="0" destOrd="0" presId="urn:microsoft.com/office/officeart/2005/8/layout/radial3"/>
    <dgm:cxn modelId="{5B488A30-A75D-496D-A570-5617570CB423}" type="presParOf" srcId="{953A4C9A-EC8A-46BF-9817-6D25F7754160}" destId="{04E0811F-0D79-4554-8DC7-624B936B32A8}" srcOrd="0" destOrd="0" presId="urn:microsoft.com/office/officeart/2005/8/layout/radial3"/>
    <dgm:cxn modelId="{89C4B7FA-1574-4B31-8940-BFCF317F944C}" type="presParOf" srcId="{04E0811F-0D79-4554-8DC7-624B936B32A8}" destId="{925373D5-778F-44D6-B075-A4D38FE5ACD8}" srcOrd="0" destOrd="0" presId="urn:microsoft.com/office/officeart/2005/8/layout/radial3"/>
    <dgm:cxn modelId="{4976BDAC-1694-4208-B12D-65E925544F5B}" type="presParOf" srcId="{04E0811F-0D79-4554-8DC7-624B936B32A8}" destId="{3E4DBDD2-B523-48F5-A493-E3DA174E134B}" srcOrd="1" destOrd="0" presId="urn:microsoft.com/office/officeart/2005/8/layout/radial3"/>
    <dgm:cxn modelId="{FAAD8234-1252-4E09-BB95-C2B918F22F16}" type="presParOf" srcId="{04E0811F-0D79-4554-8DC7-624B936B32A8}" destId="{78699A28-F2FF-4DFF-B863-F06FD3D0F5B0}" srcOrd="2" destOrd="0" presId="urn:microsoft.com/office/officeart/2005/8/layout/radial3"/>
    <dgm:cxn modelId="{68D21437-5BBA-4BEF-9B95-3A1800E20759}" type="presParOf" srcId="{04E0811F-0D79-4554-8DC7-624B936B32A8}" destId="{D3467006-BE60-452B-87FB-902E7D14240B}" srcOrd="3" destOrd="0" presId="urn:microsoft.com/office/officeart/2005/8/layout/radial3"/>
    <dgm:cxn modelId="{E2BC932D-24A2-4EB7-ACDC-EBEF08BDA404}" type="presParOf" srcId="{04E0811F-0D79-4554-8DC7-624B936B32A8}" destId="{D00BAAC8-5CDA-46C1-9ADC-096872C9444B}" srcOrd="4" destOrd="0" presId="urn:microsoft.com/office/officeart/2005/8/layout/radial3"/>
    <dgm:cxn modelId="{4C08CA43-8A36-4A25-957B-DE8BE58DD4AD}" type="presParOf" srcId="{04E0811F-0D79-4554-8DC7-624B936B32A8}" destId="{019338EE-7ACA-4028-AA14-CA337C6A619C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03373A-658D-44D4-8C8D-74EC894B3B87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A882CE16-D90D-4864-99E9-6C37C17C9E8E}">
      <dgm:prSet phldrT="[Texto]" custT="1"/>
      <dgm:spPr/>
      <dgm:t>
        <a:bodyPr/>
        <a:lstStyle/>
        <a:p>
          <a:endParaRPr lang="pt-BR" sz="1300" dirty="0" smtClean="0">
            <a:solidFill>
              <a:srgbClr val="002060"/>
            </a:solidFill>
          </a:endParaRPr>
        </a:p>
        <a:p>
          <a:r>
            <a:rPr lang="pt-BR" sz="2000" b="1" dirty="0" smtClean="0">
              <a:solidFill>
                <a:srgbClr val="002060"/>
              </a:solidFill>
              <a:latin typeface="Futura Md BT" panose="020B0602020204020303" pitchFamily="34" charset="0"/>
            </a:rPr>
            <a:t>ACERTOS OPERACIONAIS</a:t>
          </a:r>
        </a:p>
        <a:p>
          <a:endParaRPr lang="pt-BR" sz="2000" dirty="0" smtClean="0">
            <a:solidFill>
              <a:schemeClr val="bg1"/>
            </a:solidFill>
            <a:latin typeface="Futura Md BT" panose="020B0602020204020303" pitchFamily="34" charset="0"/>
          </a:endParaRPr>
        </a:p>
        <a:p>
          <a:r>
            <a:rPr lang="pt-BR" sz="2000" dirty="0" smtClean="0">
              <a:solidFill>
                <a:schemeClr val="bg1"/>
              </a:solidFill>
              <a:latin typeface="Futura Md BT" panose="020B0602020204020303" pitchFamily="34" charset="0"/>
            </a:rPr>
            <a:t>Tratamento Centralizado de documentos rejeitados</a:t>
          </a:r>
          <a:endParaRPr lang="pt-BR" sz="2000" dirty="0">
            <a:latin typeface="Futura Md BT" panose="020B0602020204020303" pitchFamily="34" charset="0"/>
          </a:endParaRPr>
        </a:p>
      </dgm:t>
    </dgm:pt>
    <dgm:pt modelId="{98F4E558-C0F9-4972-A307-5CB1A6E05A00}" type="parTrans" cxnId="{A0C7DD4E-355D-4A36-ABDD-D89CE5B3F638}">
      <dgm:prSet/>
      <dgm:spPr/>
      <dgm:t>
        <a:bodyPr/>
        <a:lstStyle/>
        <a:p>
          <a:endParaRPr lang="pt-BR"/>
        </a:p>
      </dgm:t>
    </dgm:pt>
    <dgm:pt modelId="{B0134879-0736-452B-97F3-991E4CC1AD04}" type="sibTrans" cxnId="{A0C7DD4E-355D-4A36-ABDD-D89CE5B3F638}">
      <dgm:prSet/>
      <dgm:spPr/>
      <dgm:t>
        <a:bodyPr/>
        <a:lstStyle/>
        <a:p>
          <a:endParaRPr lang="pt-BR"/>
        </a:p>
      </dgm:t>
    </dgm:pt>
    <dgm:pt modelId="{49F2E01C-14E8-4FC7-AAA3-444E929C5BF7}">
      <dgm:prSet phldrT="[Texto]" custT="1"/>
      <dgm:spPr/>
      <dgm:t>
        <a:bodyPr/>
        <a:lstStyle/>
        <a:p>
          <a:r>
            <a:rPr lang="pt-BR" sz="2000" dirty="0" smtClean="0">
              <a:latin typeface="Futura Md BT" panose="020B0602020204020303" pitchFamily="34" charset="0"/>
            </a:rPr>
            <a:t>Objetivo</a:t>
          </a:r>
        </a:p>
        <a:p>
          <a:endParaRPr lang="pt-BR" sz="1200" dirty="0" smtClean="0">
            <a:solidFill>
              <a:schemeClr val="bg1"/>
            </a:solidFill>
            <a:latin typeface="Futura Md BT" panose="020B0602020204020303" pitchFamily="34" charset="0"/>
          </a:endParaRPr>
        </a:p>
        <a:p>
          <a:r>
            <a:rPr lang="pt-BR" sz="1800" dirty="0" smtClean="0">
              <a:solidFill>
                <a:schemeClr val="bg1"/>
              </a:solidFill>
              <a:latin typeface="Futura Md BT" panose="020B0602020204020303" pitchFamily="34" charset="0"/>
            </a:rPr>
            <a:t>Integrar e modernizar o processo </a:t>
          </a:r>
        </a:p>
        <a:p>
          <a:r>
            <a:rPr lang="pt-BR" sz="1800" dirty="0" smtClean="0">
              <a:solidFill>
                <a:schemeClr val="bg1"/>
              </a:solidFill>
              <a:latin typeface="Futura Md BT" panose="020B0602020204020303" pitchFamily="34" charset="0"/>
            </a:rPr>
            <a:t>Automatizar as rotinas de regularização </a:t>
          </a:r>
        </a:p>
        <a:p>
          <a:r>
            <a:rPr lang="pt-BR" sz="1800" dirty="0" smtClean="0">
              <a:solidFill>
                <a:schemeClr val="bg1"/>
              </a:solidFill>
              <a:latin typeface="Futura Md BT" panose="020B0602020204020303" pitchFamily="34" charset="0"/>
            </a:rPr>
            <a:t>Eliminar o trâmite de documentos físicos</a:t>
          </a:r>
        </a:p>
      </dgm:t>
    </dgm:pt>
    <dgm:pt modelId="{57AE4065-FCD5-4053-B0BE-F10793A003FC}" type="parTrans" cxnId="{6EA109E9-135C-464C-A54E-F4909F97886D}">
      <dgm:prSet/>
      <dgm:spPr/>
      <dgm:t>
        <a:bodyPr/>
        <a:lstStyle/>
        <a:p>
          <a:endParaRPr lang="pt-BR"/>
        </a:p>
      </dgm:t>
    </dgm:pt>
    <dgm:pt modelId="{A717D38D-4717-43B3-9D08-BB5015AB6C08}" type="sibTrans" cxnId="{6EA109E9-135C-464C-A54E-F4909F97886D}">
      <dgm:prSet/>
      <dgm:spPr/>
      <dgm:t>
        <a:bodyPr/>
        <a:lstStyle/>
        <a:p>
          <a:endParaRPr lang="pt-BR"/>
        </a:p>
      </dgm:t>
    </dgm:pt>
    <dgm:pt modelId="{5999B51D-38A7-49F7-BF93-5B77E9FB7CD0}">
      <dgm:prSet phldrT="[Texto]" custT="1"/>
      <dgm:spPr/>
      <dgm:t>
        <a:bodyPr/>
        <a:lstStyle/>
        <a:p>
          <a:r>
            <a:rPr lang="pt-BR" sz="2000" dirty="0" smtClean="0">
              <a:latin typeface="Futura Md BT" panose="020B0602020204020303" pitchFamily="34" charset="0"/>
            </a:rPr>
            <a:t>Benefícios</a:t>
          </a:r>
        </a:p>
        <a:p>
          <a:endParaRPr lang="pt-BR" sz="1800" dirty="0" smtClean="0">
            <a:solidFill>
              <a:schemeClr val="bg1"/>
            </a:solidFill>
            <a:latin typeface="Futura Md BT" panose="020B0602020204020303" pitchFamily="34" charset="0"/>
          </a:endParaRPr>
        </a:p>
        <a:p>
          <a:r>
            <a:rPr lang="pt-BR" sz="1800" dirty="0" smtClean="0">
              <a:solidFill>
                <a:schemeClr val="bg1"/>
              </a:solidFill>
              <a:latin typeface="Futura Md BT" panose="020B0602020204020303" pitchFamily="34" charset="0"/>
            </a:rPr>
            <a:t>Informações consolidadas</a:t>
          </a:r>
        </a:p>
        <a:p>
          <a:r>
            <a:rPr lang="pt-BR" sz="1800" dirty="0" smtClean="0">
              <a:solidFill>
                <a:schemeClr val="bg1"/>
              </a:solidFill>
              <a:latin typeface="Futura Md BT" panose="020B0602020204020303" pitchFamily="34" charset="0"/>
            </a:rPr>
            <a:t>Redução de custo operacional</a:t>
          </a:r>
        </a:p>
        <a:p>
          <a:r>
            <a:rPr lang="pt-BR" sz="1800" dirty="0" smtClean="0">
              <a:solidFill>
                <a:schemeClr val="bg1"/>
              </a:solidFill>
              <a:latin typeface="Futura Md BT" panose="020B0602020204020303" pitchFamily="34" charset="0"/>
            </a:rPr>
            <a:t>Mitigação de riscos</a:t>
          </a:r>
        </a:p>
      </dgm:t>
    </dgm:pt>
    <dgm:pt modelId="{090BFA7B-EE70-4783-8803-932A4AA8D892}" type="parTrans" cxnId="{B14A355D-A486-4D72-8BC5-0EFCE38A808D}">
      <dgm:prSet/>
      <dgm:spPr/>
      <dgm:t>
        <a:bodyPr/>
        <a:lstStyle/>
        <a:p>
          <a:endParaRPr lang="pt-BR"/>
        </a:p>
      </dgm:t>
    </dgm:pt>
    <dgm:pt modelId="{BC639BB0-EE73-4D07-970D-9F0EC6EF36B9}" type="sibTrans" cxnId="{B14A355D-A486-4D72-8BC5-0EFCE38A808D}">
      <dgm:prSet/>
      <dgm:spPr/>
      <dgm:t>
        <a:bodyPr/>
        <a:lstStyle/>
        <a:p>
          <a:endParaRPr lang="pt-BR"/>
        </a:p>
      </dgm:t>
    </dgm:pt>
    <dgm:pt modelId="{4F2D1FF1-0BF9-4A89-B844-975BEE07623E}" type="pres">
      <dgm:prSet presAssocID="{9503373A-658D-44D4-8C8D-74EC894B3B8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FC3230DF-3138-4ED4-8C41-22C4F8A5A8C0}" type="pres">
      <dgm:prSet presAssocID="{9503373A-658D-44D4-8C8D-74EC894B3B87}" presName="bkgdShp" presStyleLbl="alignAccFollowNode1" presStyleIdx="0" presStyleCnt="1"/>
      <dgm:spPr/>
    </dgm:pt>
    <dgm:pt modelId="{09E2B6C7-063C-4FDD-BDC8-5973F77DA9E3}" type="pres">
      <dgm:prSet presAssocID="{9503373A-658D-44D4-8C8D-74EC894B3B87}" presName="linComp" presStyleCnt="0"/>
      <dgm:spPr/>
    </dgm:pt>
    <dgm:pt modelId="{A1DDEBB6-D149-43EF-AA2F-53AD54D96144}" type="pres">
      <dgm:prSet presAssocID="{A882CE16-D90D-4864-99E9-6C37C17C9E8E}" presName="compNode" presStyleCnt="0"/>
      <dgm:spPr/>
    </dgm:pt>
    <dgm:pt modelId="{98B652ED-23F6-41A8-958B-74125FE3E600}" type="pres">
      <dgm:prSet presAssocID="{A882CE16-D90D-4864-99E9-6C37C17C9E8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FCA7778-AD6C-4F2F-B5F9-E4325D525425}" type="pres">
      <dgm:prSet presAssocID="{A882CE16-D90D-4864-99E9-6C37C17C9E8E}" presName="invisiNode" presStyleLbl="node1" presStyleIdx="0" presStyleCnt="3"/>
      <dgm:spPr/>
    </dgm:pt>
    <dgm:pt modelId="{980EA333-BA02-4C05-8875-36B4AD4AD98C}" type="pres">
      <dgm:prSet presAssocID="{A882CE16-D90D-4864-99E9-6C37C17C9E8E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t>
        <a:bodyPr/>
        <a:lstStyle/>
        <a:p>
          <a:endParaRPr lang="pt-BR"/>
        </a:p>
      </dgm:t>
    </dgm:pt>
    <dgm:pt modelId="{F58B0427-BB77-4F97-BFFA-F3352C7FA518}" type="pres">
      <dgm:prSet presAssocID="{B0134879-0736-452B-97F3-991E4CC1AD04}" presName="sibTrans" presStyleLbl="sibTrans2D1" presStyleIdx="0" presStyleCnt="0"/>
      <dgm:spPr/>
      <dgm:t>
        <a:bodyPr/>
        <a:lstStyle/>
        <a:p>
          <a:endParaRPr lang="pt-BR"/>
        </a:p>
      </dgm:t>
    </dgm:pt>
    <dgm:pt modelId="{1167053F-C88E-46C6-9855-AA4FEA6617ED}" type="pres">
      <dgm:prSet presAssocID="{49F2E01C-14E8-4FC7-AAA3-444E929C5BF7}" presName="compNode" presStyleCnt="0"/>
      <dgm:spPr/>
    </dgm:pt>
    <dgm:pt modelId="{CF12D6BB-FC4C-46AB-9566-C88C6C6D447E}" type="pres">
      <dgm:prSet presAssocID="{49F2E01C-14E8-4FC7-AAA3-444E929C5BF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5CD4466-E95B-4456-B8D2-5E33F2BE696F}" type="pres">
      <dgm:prSet presAssocID="{49F2E01C-14E8-4FC7-AAA3-444E929C5BF7}" presName="invisiNode" presStyleLbl="node1" presStyleIdx="1" presStyleCnt="3"/>
      <dgm:spPr/>
    </dgm:pt>
    <dgm:pt modelId="{68151741-8336-4B41-9D43-567640222655}" type="pres">
      <dgm:prSet presAssocID="{49F2E01C-14E8-4FC7-AAA3-444E929C5BF7}" presName="imagNode" presStyleLbl="fgImgPlace1" presStyleIdx="1" presStyleCnt="3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BEB9D2DF-0F3C-48ED-9EF0-CB60651C6C83}" type="pres">
      <dgm:prSet presAssocID="{A717D38D-4717-43B3-9D08-BB5015AB6C08}" presName="sibTrans" presStyleLbl="sibTrans2D1" presStyleIdx="0" presStyleCnt="0"/>
      <dgm:spPr/>
      <dgm:t>
        <a:bodyPr/>
        <a:lstStyle/>
        <a:p>
          <a:endParaRPr lang="pt-BR"/>
        </a:p>
      </dgm:t>
    </dgm:pt>
    <dgm:pt modelId="{8674C6C3-9E04-43BE-8907-188E01E46C79}" type="pres">
      <dgm:prSet presAssocID="{5999B51D-38A7-49F7-BF93-5B77E9FB7CD0}" presName="compNode" presStyleCnt="0"/>
      <dgm:spPr/>
    </dgm:pt>
    <dgm:pt modelId="{1471091B-FCD9-4394-9377-CAB75490D2B6}" type="pres">
      <dgm:prSet presAssocID="{5999B51D-38A7-49F7-BF93-5B77E9FB7CD0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15989E6-B6AD-4838-96EA-3C934792A78C}" type="pres">
      <dgm:prSet presAssocID="{5999B51D-38A7-49F7-BF93-5B77E9FB7CD0}" presName="invisiNode" presStyleLbl="node1" presStyleIdx="2" presStyleCnt="3"/>
      <dgm:spPr/>
    </dgm:pt>
    <dgm:pt modelId="{785A86F8-044B-40C6-97A0-B8891DC9470A}" type="pres">
      <dgm:prSet presAssocID="{5999B51D-38A7-49F7-BF93-5B77E9FB7CD0}" presName="imagNode" presStyleLbl="fgImgPlace1" presStyleIdx="2" presStyleCnt="3" custLinFactNeighborX="1071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</dgm:spPr>
      <dgm:t>
        <a:bodyPr/>
        <a:lstStyle/>
        <a:p>
          <a:endParaRPr lang="pt-BR"/>
        </a:p>
      </dgm:t>
    </dgm:pt>
  </dgm:ptLst>
  <dgm:cxnLst>
    <dgm:cxn modelId="{F1B7D64F-0C59-43B3-B3E5-9EA707D038D5}" type="presOf" srcId="{49F2E01C-14E8-4FC7-AAA3-444E929C5BF7}" destId="{CF12D6BB-FC4C-46AB-9566-C88C6C6D447E}" srcOrd="0" destOrd="0" presId="urn:microsoft.com/office/officeart/2005/8/layout/pList2"/>
    <dgm:cxn modelId="{0483DFAE-0DCC-46EE-83F9-91B54ADB49B7}" type="presOf" srcId="{9503373A-658D-44D4-8C8D-74EC894B3B87}" destId="{4F2D1FF1-0BF9-4A89-B844-975BEE07623E}" srcOrd="0" destOrd="0" presId="urn:microsoft.com/office/officeart/2005/8/layout/pList2"/>
    <dgm:cxn modelId="{13EA957A-809A-400A-BFBC-BD620C75C4F0}" type="presOf" srcId="{B0134879-0736-452B-97F3-991E4CC1AD04}" destId="{F58B0427-BB77-4F97-BFFA-F3352C7FA518}" srcOrd="0" destOrd="0" presId="urn:microsoft.com/office/officeart/2005/8/layout/pList2"/>
    <dgm:cxn modelId="{A0C7DD4E-355D-4A36-ABDD-D89CE5B3F638}" srcId="{9503373A-658D-44D4-8C8D-74EC894B3B87}" destId="{A882CE16-D90D-4864-99E9-6C37C17C9E8E}" srcOrd="0" destOrd="0" parTransId="{98F4E558-C0F9-4972-A307-5CB1A6E05A00}" sibTransId="{B0134879-0736-452B-97F3-991E4CC1AD04}"/>
    <dgm:cxn modelId="{6EA109E9-135C-464C-A54E-F4909F97886D}" srcId="{9503373A-658D-44D4-8C8D-74EC894B3B87}" destId="{49F2E01C-14E8-4FC7-AAA3-444E929C5BF7}" srcOrd="1" destOrd="0" parTransId="{57AE4065-FCD5-4053-B0BE-F10793A003FC}" sibTransId="{A717D38D-4717-43B3-9D08-BB5015AB6C08}"/>
    <dgm:cxn modelId="{B14A355D-A486-4D72-8BC5-0EFCE38A808D}" srcId="{9503373A-658D-44D4-8C8D-74EC894B3B87}" destId="{5999B51D-38A7-49F7-BF93-5B77E9FB7CD0}" srcOrd="2" destOrd="0" parTransId="{090BFA7B-EE70-4783-8803-932A4AA8D892}" sibTransId="{BC639BB0-EE73-4D07-970D-9F0EC6EF36B9}"/>
    <dgm:cxn modelId="{3A4955C7-9449-46F0-8003-5FCBFB78A304}" type="presOf" srcId="{A717D38D-4717-43B3-9D08-BB5015AB6C08}" destId="{BEB9D2DF-0F3C-48ED-9EF0-CB60651C6C83}" srcOrd="0" destOrd="0" presId="urn:microsoft.com/office/officeart/2005/8/layout/pList2"/>
    <dgm:cxn modelId="{64C1A42C-6BF5-4BC7-AEC4-D9FF0DDFCB13}" type="presOf" srcId="{A882CE16-D90D-4864-99E9-6C37C17C9E8E}" destId="{98B652ED-23F6-41A8-958B-74125FE3E600}" srcOrd="0" destOrd="0" presId="urn:microsoft.com/office/officeart/2005/8/layout/pList2"/>
    <dgm:cxn modelId="{4654FF23-8F1D-4EB8-8B77-726736B66FD9}" type="presOf" srcId="{5999B51D-38A7-49F7-BF93-5B77E9FB7CD0}" destId="{1471091B-FCD9-4394-9377-CAB75490D2B6}" srcOrd="0" destOrd="0" presId="urn:microsoft.com/office/officeart/2005/8/layout/pList2"/>
    <dgm:cxn modelId="{8FF5B28A-0EE9-4B0D-A517-B931E8414D80}" type="presParOf" srcId="{4F2D1FF1-0BF9-4A89-B844-975BEE07623E}" destId="{FC3230DF-3138-4ED4-8C41-22C4F8A5A8C0}" srcOrd="0" destOrd="0" presId="urn:microsoft.com/office/officeart/2005/8/layout/pList2"/>
    <dgm:cxn modelId="{A6615D03-1F83-4D97-8F07-014EAB5A2055}" type="presParOf" srcId="{4F2D1FF1-0BF9-4A89-B844-975BEE07623E}" destId="{09E2B6C7-063C-4FDD-BDC8-5973F77DA9E3}" srcOrd="1" destOrd="0" presId="urn:microsoft.com/office/officeart/2005/8/layout/pList2"/>
    <dgm:cxn modelId="{2E074CAE-F6FB-48FB-95C9-A3DDD27F001B}" type="presParOf" srcId="{09E2B6C7-063C-4FDD-BDC8-5973F77DA9E3}" destId="{A1DDEBB6-D149-43EF-AA2F-53AD54D96144}" srcOrd="0" destOrd="0" presId="urn:microsoft.com/office/officeart/2005/8/layout/pList2"/>
    <dgm:cxn modelId="{EDC40768-8AEC-4D56-A0B2-25F997424B76}" type="presParOf" srcId="{A1DDEBB6-D149-43EF-AA2F-53AD54D96144}" destId="{98B652ED-23F6-41A8-958B-74125FE3E600}" srcOrd="0" destOrd="0" presId="urn:microsoft.com/office/officeart/2005/8/layout/pList2"/>
    <dgm:cxn modelId="{0DF8327A-1364-42F7-86D0-84B55C53E466}" type="presParOf" srcId="{A1DDEBB6-D149-43EF-AA2F-53AD54D96144}" destId="{2FCA7778-AD6C-4F2F-B5F9-E4325D525425}" srcOrd="1" destOrd="0" presId="urn:microsoft.com/office/officeart/2005/8/layout/pList2"/>
    <dgm:cxn modelId="{C7C63B7C-5029-4086-BAEA-ACABA3AAB1FE}" type="presParOf" srcId="{A1DDEBB6-D149-43EF-AA2F-53AD54D96144}" destId="{980EA333-BA02-4C05-8875-36B4AD4AD98C}" srcOrd="2" destOrd="0" presId="urn:microsoft.com/office/officeart/2005/8/layout/pList2"/>
    <dgm:cxn modelId="{727DD209-CED6-4E2E-8828-8A59B217D8F4}" type="presParOf" srcId="{09E2B6C7-063C-4FDD-BDC8-5973F77DA9E3}" destId="{F58B0427-BB77-4F97-BFFA-F3352C7FA518}" srcOrd="1" destOrd="0" presId="urn:microsoft.com/office/officeart/2005/8/layout/pList2"/>
    <dgm:cxn modelId="{EB78C0F3-5F92-41E6-BC6F-CAF415735DBA}" type="presParOf" srcId="{09E2B6C7-063C-4FDD-BDC8-5973F77DA9E3}" destId="{1167053F-C88E-46C6-9855-AA4FEA6617ED}" srcOrd="2" destOrd="0" presId="urn:microsoft.com/office/officeart/2005/8/layout/pList2"/>
    <dgm:cxn modelId="{3E4CEF0F-ABF3-4E42-8D40-2D252D8B45F8}" type="presParOf" srcId="{1167053F-C88E-46C6-9855-AA4FEA6617ED}" destId="{CF12D6BB-FC4C-46AB-9566-C88C6C6D447E}" srcOrd="0" destOrd="0" presId="urn:microsoft.com/office/officeart/2005/8/layout/pList2"/>
    <dgm:cxn modelId="{6455A7E7-8A46-480B-B8D2-B3846F2D55A5}" type="presParOf" srcId="{1167053F-C88E-46C6-9855-AA4FEA6617ED}" destId="{05CD4466-E95B-4456-B8D2-5E33F2BE696F}" srcOrd="1" destOrd="0" presId="urn:microsoft.com/office/officeart/2005/8/layout/pList2"/>
    <dgm:cxn modelId="{A2F34897-88D5-4158-A913-BD3D445D8280}" type="presParOf" srcId="{1167053F-C88E-46C6-9855-AA4FEA6617ED}" destId="{68151741-8336-4B41-9D43-567640222655}" srcOrd="2" destOrd="0" presId="urn:microsoft.com/office/officeart/2005/8/layout/pList2"/>
    <dgm:cxn modelId="{49BCE474-077A-41ED-8920-4C455718AD1B}" type="presParOf" srcId="{09E2B6C7-063C-4FDD-BDC8-5973F77DA9E3}" destId="{BEB9D2DF-0F3C-48ED-9EF0-CB60651C6C83}" srcOrd="3" destOrd="0" presId="urn:microsoft.com/office/officeart/2005/8/layout/pList2"/>
    <dgm:cxn modelId="{B309B739-9874-4EF0-BCD9-84AE95AFB8FC}" type="presParOf" srcId="{09E2B6C7-063C-4FDD-BDC8-5973F77DA9E3}" destId="{8674C6C3-9E04-43BE-8907-188E01E46C79}" srcOrd="4" destOrd="0" presId="urn:microsoft.com/office/officeart/2005/8/layout/pList2"/>
    <dgm:cxn modelId="{35030475-4C2C-4B6D-B5A9-BEF9F0707823}" type="presParOf" srcId="{8674C6C3-9E04-43BE-8907-188E01E46C79}" destId="{1471091B-FCD9-4394-9377-CAB75490D2B6}" srcOrd="0" destOrd="0" presId="urn:microsoft.com/office/officeart/2005/8/layout/pList2"/>
    <dgm:cxn modelId="{D8EA25FE-6167-4C79-9A54-C8766ADED2DF}" type="presParOf" srcId="{8674C6C3-9E04-43BE-8907-188E01E46C79}" destId="{F15989E6-B6AD-4838-96EA-3C934792A78C}" srcOrd="1" destOrd="0" presId="urn:microsoft.com/office/officeart/2005/8/layout/pList2"/>
    <dgm:cxn modelId="{05A370F4-6D46-41C3-833B-1F3CEEF0BCB4}" type="presParOf" srcId="{8674C6C3-9E04-43BE-8907-188E01E46C79}" destId="{785A86F8-044B-40C6-97A0-B8891DC9470A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373D5-778F-44D6-B075-A4D38FE5ACD8}">
      <dsp:nvSpPr>
        <dsp:cNvPr id="0" name=""/>
        <dsp:cNvSpPr/>
      </dsp:nvSpPr>
      <dsp:spPr>
        <a:xfrm>
          <a:off x="2492139" y="1356172"/>
          <a:ext cx="3143721" cy="3143721"/>
        </a:xfrm>
        <a:prstGeom prst="ellipse">
          <a:avLst/>
        </a:prstGeom>
        <a:solidFill>
          <a:srgbClr val="56545F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b="1" kern="1200" dirty="0" smtClean="0">
              <a:solidFill>
                <a:schemeClr val="bg1">
                  <a:lumMod val="95000"/>
                </a:schemeClr>
              </a:solidFill>
              <a:latin typeface="Futura Md BT" panose="020B0602020204020303" pitchFamily="34" charset="0"/>
            </a:rPr>
            <a:t>Eficiência Operacional</a:t>
          </a:r>
          <a:endParaRPr lang="pt-BR" sz="2800" b="1" kern="1200" dirty="0">
            <a:solidFill>
              <a:schemeClr val="bg1">
                <a:lumMod val="95000"/>
              </a:schemeClr>
            </a:solidFill>
            <a:latin typeface="Futura Md BT" panose="020B0602020204020303" pitchFamily="34" charset="0"/>
          </a:endParaRPr>
        </a:p>
      </dsp:txBody>
      <dsp:txXfrm>
        <a:off x="2952526" y="1816559"/>
        <a:ext cx="2222947" cy="2222947"/>
      </dsp:txXfrm>
    </dsp:sp>
    <dsp:sp modelId="{3E4DBDD2-B523-48F5-A493-E3DA174E134B}">
      <dsp:nvSpPr>
        <dsp:cNvPr id="0" name=""/>
        <dsp:cNvSpPr/>
      </dsp:nvSpPr>
      <dsp:spPr>
        <a:xfrm>
          <a:off x="3218001" y="22525"/>
          <a:ext cx="1691997" cy="1691997"/>
        </a:xfrm>
        <a:prstGeom prst="ellipse">
          <a:avLst/>
        </a:prstGeom>
        <a:solidFill>
          <a:srgbClr val="95AD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>
              <a:effectLst/>
              <a:latin typeface="Futura Md BT" panose="020B0602020204020303" pitchFamily="34" charset="0"/>
              <a:ea typeface="Times New Roman" panose="02020603050405020304" pitchFamily="18" charset="0"/>
            </a:rPr>
            <a:t>Acertos Operacionais Centralizados</a:t>
          </a:r>
          <a:endParaRPr lang="pt-BR" sz="1300" b="1" kern="1200" dirty="0">
            <a:latin typeface="Futura Md BT" panose="020B0602020204020303" pitchFamily="34" charset="0"/>
          </a:endParaRPr>
        </a:p>
      </dsp:txBody>
      <dsp:txXfrm>
        <a:off x="3465788" y="270312"/>
        <a:ext cx="1196423" cy="1196423"/>
      </dsp:txXfrm>
    </dsp:sp>
    <dsp:sp modelId="{78699A28-F2FF-4DFF-B863-F06FD3D0F5B0}">
      <dsp:nvSpPr>
        <dsp:cNvPr id="0" name=""/>
        <dsp:cNvSpPr/>
      </dsp:nvSpPr>
      <dsp:spPr>
        <a:xfrm>
          <a:off x="5163017" y="1450060"/>
          <a:ext cx="1691997" cy="1691997"/>
        </a:xfrm>
        <a:prstGeom prst="ellipse">
          <a:avLst/>
        </a:prstGeom>
        <a:solidFill>
          <a:srgbClr val="95AD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>
              <a:effectLst/>
              <a:latin typeface="Futura Md BT" panose="020B0602020204020303" pitchFamily="34" charset="0"/>
              <a:ea typeface="Times New Roman" panose="02020603050405020304" pitchFamily="18" charset="0"/>
            </a:rPr>
            <a:t>Plataforma Conciliação Contábil</a:t>
          </a:r>
          <a:endParaRPr lang="pt-BR" sz="1300" b="1" kern="1200" dirty="0">
            <a:latin typeface="Futura Md BT" panose="020B0602020204020303" pitchFamily="34" charset="0"/>
          </a:endParaRPr>
        </a:p>
      </dsp:txBody>
      <dsp:txXfrm>
        <a:off x="5410804" y="1697847"/>
        <a:ext cx="1196423" cy="1196423"/>
      </dsp:txXfrm>
    </dsp:sp>
    <dsp:sp modelId="{D3467006-BE60-452B-87FB-902E7D14240B}">
      <dsp:nvSpPr>
        <dsp:cNvPr id="0" name=""/>
        <dsp:cNvSpPr/>
      </dsp:nvSpPr>
      <dsp:spPr>
        <a:xfrm>
          <a:off x="4420087" y="3736564"/>
          <a:ext cx="1691997" cy="1691997"/>
        </a:xfrm>
        <a:prstGeom prst="ellipse">
          <a:avLst/>
        </a:prstGeom>
        <a:solidFill>
          <a:srgbClr val="95AD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>
              <a:effectLst/>
              <a:latin typeface="Futura Md BT" panose="020B0602020204020303" pitchFamily="34" charset="0"/>
              <a:ea typeface="Times New Roman" panose="02020603050405020304" pitchFamily="18" charset="0"/>
            </a:rPr>
            <a:t>Acervo Digital de Caixa</a:t>
          </a:r>
          <a:endParaRPr lang="pt-BR" sz="1300" b="1" kern="1200" dirty="0">
            <a:latin typeface="Futura Md BT" panose="020B0602020204020303" pitchFamily="34" charset="0"/>
          </a:endParaRPr>
        </a:p>
      </dsp:txBody>
      <dsp:txXfrm>
        <a:off x="4667874" y="3984351"/>
        <a:ext cx="1196423" cy="1196423"/>
      </dsp:txXfrm>
    </dsp:sp>
    <dsp:sp modelId="{D00BAAC8-5CDA-46C1-9ADC-096872C9444B}">
      <dsp:nvSpPr>
        <dsp:cNvPr id="0" name=""/>
        <dsp:cNvSpPr/>
      </dsp:nvSpPr>
      <dsp:spPr>
        <a:xfrm>
          <a:off x="2015914" y="3736564"/>
          <a:ext cx="1691997" cy="1691997"/>
        </a:xfrm>
        <a:prstGeom prst="ellipse">
          <a:avLst/>
        </a:prstGeom>
        <a:solidFill>
          <a:srgbClr val="95AD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>
              <a:effectLst/>
              <a:latin typeface="Futura Md BT" panose="020B0602020204020303" pitchFamily="34" charset="0"/>
              <a:ea typeface="Times New Roman" panose="02020603050405020304" pitchFamily="18" charset="0"/>
            </a:rPr>
            <a:t>Plataforma de Convênios</a:t>
          </a:r>
          <a:endParaRPr lang="pt-BR" sz="1300" b="1" kern="1200" dirty="0">
            <a:latin typeface="Futura Md BT" panose="020B0602020204020303" pitchFamily="34" charset="0"/>
          </a:endParaRPr>
        </a:p>
      </dsp:txBody>
      <dsp:txXfrm>
        <a:off x="2263701" y="3984351"/>
        <a:ext cx="1196423" cy="1196423"/>
      </dsp:txXfrm>
    </dsp:sp>
    <dsp:sp modelId="{019338EE-7ACA-4028-AA14-CA337C6A619C}">
      <dsp:nvSpPr>
        <dsp:cNvPr id="0" name=""/>
        <dsp:cNvSpPr/>
      </dsp:nvSpPr>
      <dsp:spPr>
        <a:xfrm>
          <a:off x="1272984" y="1450060"/>
          <a:ext cx="1691997" cy="1691997"/>
        </a:xfrm>
        <a:prstGeom prst="ellipse">
          <a:avLst/>
        </a:prstGeom>
        <a:solidFill>
          <a:srgbClr val="95ADB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>
              <a:effectLst/>
              <a:latin typeface="Futura Md BT" panose="020B0602020204020303" pitchFamily="34" charset="0"/>
              <a:ea typeface="Times New Roman" panose="02020603050405020304" pitchFamily="18" charset="0"/>
            </a:rPr>
            <a:t>Conformidade Automatizada</a:t>
          </a:r>
          <a:endParaRPr lang="pt-BR" sz="1300" b="1" kern="1200" dirty="0">
            <a:latin typeface="Futura Md BT" panose="020B0602020204020303" pitchFamily="34" charset="0"/>
          </a:endParaRPr>
        </a:p>
      </dsp:txBody>
      <dsp:txXfrm>
        <a:off x="1520771" y="1697847"/>
        <a:ext cx="1196423" cy="11964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3230DF-3138-4ED4-8C41-22C4F8A5A8C0}">
      <dsp:nvSpPr>
        <dsp:cNvPr id="0" name=""/>
        <dsp:cNvSpPr/>
      </dsp:nvSpPr>
      <dsp:spPr>
        <a:xfrm>
          <a:off x="0" y="0"/>
          <a:ext cx="8435662" cy="26137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0EA333-BA02-4C05-8875-36B4AD4AD98C}">
      <dsp:nvSpPr>
        <dsp:cNvPr id="0" name=""/>
        <dsp:cNvSpPr/>
      </dsp:nvSpPr>
      <dsp:spPr>
        <a:xfrm>
          <a:off x="253069" y="348502"/>
          <a:ext cx="2477975" cy="19167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B652ED-23F6-41A8-958B-74125FE3E600}">
      <dsp:nvSpPr>
        <dsp:cNvPr id="0" name=""/>
        <dsp:cNvSpPr/>
      </dsp:nvSpPr>
      <dsp:spPr>
        <a:xfrm rot="10800000">
          <a:off x="253069" y="2613767"/>
          <a:ext cx="2477975" cy="31946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300" kern="1200" dirty="0" smtClean="0">
            <a:solidFill>
              <a:srgbClr val="002060"/>
            </a:solidFill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dirty="0" smtClean="0">
              <a:solidFill>
                <a:srgbClr val="002060"/>
              </a:solidFill>
              <a:latin typeface="Futura Md BT" panose="020B0602020204020303" pitchFamily="34" charset="0"/>
            </a:rPr>
            <a:t>ACERTOS OPERACIONAIS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kern="1200" dirty="0" smtClean="0">
            <a:solidFill>
              <a:schemeClr val="bg1"/>
            </a:solidFill>
            <a:latin typeface="Futura Md BT" panose="020B0602020204020303" pitchFamily="34" charset="0"/>
          </a:endParaRP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>
              <a:solidFill>
                <a:schemeClr val="bg1"/>
              </a:solidFill>
              <a:latin typeface="Futura Md BT" panose="020B0602020204020303" pitchFamily="34" charset="0"/>
            </a:rPr>
            <a:t>Tratamento Centralizado de documentos rejeitados</a:t>
          </a:r>
          <a:endParaRPr lang="pt-BR" sz="2000" kern="1200" dirty="0">
            <a:latin typeface="Futura Md BT" panose="020B0602020204020303" pitchFamily="34" charset="0"/>
          </a:endParaRPr>
        </a:p>
      </dsp:txBody>
      <dsp:txXfrm rot="10800000">
        <a:off x="329275" y="2613767"/>
        <a:ext cx="2325563" cy="3118398"/>
      </dsp:txXfrm>
    </dsp:sp>
    <dsp:sp modelId="{68151741-8336-4B41-9D43-567640222655}">
      <dsp:nvSpPr>
        <dsp:cNvPr id="0" name=""/>
        <dsp:cNvSpPr/>
      </dsp:nvSpPr>
      <dsp:spPr>
        <a:xfrm>
          <a:off x="2978843" y="348502"/>
          <a:ext cx="2477975" cy="1916762"/>
        </a:xfrm>
        <a:prstGeom prst="roundRect">
          <a:avLst>
            <a:gd name="adj" fmla="val 10000"/>
          </a:avLst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2D6BB-FC4C-46AB-9566-C88C6C6D447E}">
      <dsp:nvSpPr>
        <dsp:cNvPr id="0" name=""/>
        <dsp:cNvSpPr/>
      </dsp:nvSpPr>
      <dsp:spPr>
        <a:xfrm rot="10800000">
          <a:off x="2978843" y="2613767"/>
          <a:ext cx="2477975" cy="31946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>
              <a:latin typeface="Futura Md BT" panose="020B0602020204020303" pitchFamily="34" charset="0"/>
            </a:rPr>
            <a:t>Objetivo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200" kern="1200" dirty="0" smtClean="0">
            <a:solidFill>
              <a:schemeClr val="bg1"/>
            </a:solidFill>
            <a:latin typeface="Futura Md BT" panose="020B0602020204020303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solidFill>
                <a:schemeClr val="bg1"/>
              </a:solidFill>
              <a:latin typeface="Futura Md BT" panose="020B0602020204020303" pitchFamily="34" charset="0"/>
            </a:rPr>
            <a:t>Integrar e modernizar o processo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solidFill>
                <a:schemeClr val="bg1"/>
              </a:solidFill>
              <a:latin typeface="Futura Md BT" panose="020B0602020204020303" pitchFamily="34" charset="0"/>
            </a:rPr>
            <a:t>Automatizar as rotinas de regularização 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solidFill>
                <a:schemeClr val="bg1"/>
              </a:solidFill>
              <a:latin typeface="Futura Md BT" panose="020B0602020204020303" pitchFamily="34" charset="0"/>
            </a:rPr>
            <a:t>Eliminar o trâmite de documentos físicos</a:t>
          </a:r>
        </a:p>
      </dsp:txBody>
      <dsp:txXfrm rot="10800000">
        <a:off x="3055049" y="2613767"/>
        <a:ext cx="2325563" cy="3118398"/>
      </dsp:txXfrm>
    </dsp:sp>
    <dsp:sp modelId="{785A86F8-044B-40C6-97A0-B8891DC9470A}">
      <dsp:nvSpPr>
        <dsp:cNvPr id="0" name=""/>
        <dsp:cNvSpPr/>
      </dsp:nvSpPr>
      <dsp:spPr>
        <a:xfrm>
          <a:off x="5957686" y="348502"/>
          <a:ext cx="2477975" cy="19167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9000" b="-1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1091B-FCD9-4394-9377-CAB75490D2B6}">
      <dsp:nvSpPr>
        <dsp:cNvPr id="0" name=""/>
        <dsp:cNvSpPr/>
      </dsp:nvSpPr>
      <dsp:spPr>
        <a:xfrm rot="10800000">
          <a:off x="5704616" y="2613767"/>
          <a:ext cx="2477975" cy="3194604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>
              <a:latin typeface="Futura Md BT" panose="020B0602020204020303" pitchFamily="34" charset="0"/>
            </a:rPr>
            <a:t>Benefícios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800" kern="1200" dirty="0" smtClean="0">
            <a:solidFill>
              <a:schemeClr val="bg1"/>
            </a:solidFill>
            <a:latin typeface="Futura Md BT" panose="020B0602020204020303" pitchFamily="34" charset="0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solidFill>
                <a:schemeClr val="bg1"/>
              </a:solidFill>
              <a:latin typeface="Futura Md BT" panose="020B0602020204020303" pitchFamily="34" charset="0"/>
            </a:rPr>
            <a:t>Informações consolidadas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solidFill>
                <a:schemeClr val="bg1"/>
              </a:solidFill>
              <a:latin typeface="Futura Md BT" panose="020B0602020204020303" pitchFamily="34" charset="0"/>
            </a:rPr>
            <a:t>Redução de custo operacional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>
              <a:solidFill>
                <a:schemeClr val="bg1"/>
              </a:solidFill>
              <a:latin typeface="Futura Md BT" panose="020B0602020204020303" pitchFamily="34" charset="0"/>
            </a:rPr>
            <a:t>Mitigação de riscos</a:t>
          </a:r>
        </a:p>
      </dsp:txBody>
      <dsp:txXfrm rot="10800000">
        <a:off x="5780822" y="2613767"/>
        <a:ext cx="2325563" cy="3118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45235-5D1A-4C85-8DC6-2F26B31D7E0D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777194"/>
            <a:ext cx="548640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9428584"/>
            <a:ext cx="2971800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0BB46D-E686-4729-9FA0-214736D0355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736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057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216A70-F097-45A1-AE5D-269935CC601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272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350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7481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950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524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630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8500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9295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445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7224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4455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5798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0"/>
              </a:spcAft>
            </a:pPr>
            <a:r>
              <a:rPr lang="pt-BR" b="1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pt-BR" b="1" u="sng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Objetivo:</a:t>
            </a:r>
            <a:endParaRPr lang="pt-BR" b="1" dirty="0" smtClean="0">
              <a:solidFill>
                <a:srgbClr val="C8C9C9"/>
              </a:solidFill>
              <a:latin typeface="Futura Md BT" panose="020B06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 mobilidade aos parceiros da CAIXA, ampliando esse canal - já disponibilizado para alguns </a:t>
            </a:r>
            <a:r>
              <a:rPr lang="pt-BR" dirty="0" err="1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CCA</a:t>
            </a: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para uso pelos Lotéricos, no envio de documentos na forma digital para a CAIXA.</a:t>
            </a:r>
          </a:p>
          <a:p>
            <a:pPr>
              <a:spcAft>
                <a:spcPts val="0"/>
              </a:spcAft>
            </a:pP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pt-BR" b="1" u="sng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Benefícios</a:t>
            </a:r>
            <a:r>
              <a:rPr lang="pt-BR" b="1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spcAft>
                <a:spcPts val="0"/>
              </a:spcAft>
            </a:pP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Possibilidade de ampliação de negócios junto aos parceiros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Diferencial de atendimento a clientes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Não esperar por clientes, mas ir a campo para novos negócios, tais como, participação em associações, feiras, eventos, etc.</a:t>
            </a:r>
          </a:p>
          <a:p>
            <a:pPr>
              <a:spcAft>
                <a:spcPts val="0"/>
              </a:spcAft>
            </a:pP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pt-BR" b="1" u="sng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Fases</a:t>
            </a:r>
            <a:r>
              <a:rPr lang="pt-BR" b="1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Expansão nacional do Mobile para todos os </a:t>
            </a:r>
            <a:r>
              <a:rPr lang="pt-BR" dirty="0" err="1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CCA</a:t>
            </a: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até </a:t>
            </a:r>
            <a:r>
              <a:rPr lang="pt-BR" dirty="0" err="1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JUL</a:t>
            </a: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/2018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Adequação do APP para atendimento a Lotéricos – </a:t>
            </a:r>
            <a:r>
              <a:rPr lang="pt-BR" dirty="0" err="1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AGO</a:t>
            </a: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/2018</a:t>
            </a:r>
          </a:p>
          <a:p>
            <a:pPr marL="285750" indent="-285750" algn="just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pt-BR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Piloto e expansão para os Lotéricos – até DEZ/2018</a:t>
            </a:r>
            <a:endParaRPr lang="pt-BR" dirty="0" smtClean="0">
              <a:solidFill>
                <a:srgbClr val="C8C9C9"/>
              </a:solidFill>
              <a:effectLst/>
              <a:latin typeface="Futura Md BT" panose="020B06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0606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smtClean="0"/>
              <a:t>Este é o modelo conceitual no qual elegemos 5 pilares principais que sustentam o modelo do Dossiê Digital da CAIXA.</a:t>
            </a:r>
          </a:p>
        </p:txBody>
      </p:sp>
      <p:sp>
        <p:nvSpPr>
          <p:cNvPr id="1536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45D27E5-F2CF-4CA3-94E0-B9724B99BDE2}" type="slidenum">
              <a:rPr lang="pt-BR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pt-BR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3820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441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69307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 smtClean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>A implantação do modelo “Agência Segura” trará um novo conceito relacionado à guarda de numerários nas agências e possibilitará uma visão mais assertiva dos valores disponíveis em cada unidade, trazendo para diversos benefícios associados e/ou retorno para a CAIXA, tais como:</a:t>
            </a:r>
          </a:p>
          <a:p>
            <a:pPr>
              <a:spcAft>
                <a:spcPts val="0"/>
              </a:spcAft>
            </a:pPr>
            <a:r>
              <a:rPr lang="pt-BR" sz="2400" b="1" dirty="0" smtClean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>Benefícios </a:t>
            </a:r>
            <a:r>
              <a:rPr lang="pt-BR" dirty="0" smtClean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> </a:t>
            </a:r>
          </a:p>
          <a:p>
            <a:pPr algn="just">
              <a:spcAft>
                <a:spcPts val="0"/>
              </a:spcAft>
            </a:pPr>
            <a:r>
              <a:rPr lang="pt-BR" dirty="0" smtClean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> </a:t>
            </a:r>
          </a:p>
          <a:p>
            <a:pPr marL="342900" lvl="0" indent="-342900">
              <a:buFont typeface="Wingdings" panose="05000000000000000000" pitchFamily="2" charset="2"/>
              <a:buChar char=""/>
              <a:tabLst>
                <a:tab pos="90170" algn="l"/>
                <a:tab pos="180340" algn="l"/>
              </a:tabLst>
            </a:pPr>
            <a:r>
              <a:rPr lang="pt-BR" dirty="0" smtClean="0">
                <a:solidFill>
                  <a:srgbClr val="FAFAFA"/>
                </a:solidFill>
                <a:latin typeface="Futura Md BT" panose="020B0602020204020303" pitchFamily="34" charset="0"/>
              </a:rPr>
              <a:t>Melhor controle operacional em relação ao numerário físico disponível na unidade;</a:t>
            </a:r>
          </a:p>
          <a:p>
            <a:pPr marL="342900" lvl="0" indent="-342900">
              <a:buFont typeface="Wingdings" panose="05000000000000000000" pitchFamily="2" charset="2"/>
              <a:buChar char=""/>
              <a:tabLst>
                <a:tab pos="90170" algn="l"/>
                <a:tab pos="180340" algn="l"/>
              </a:tabLst>
            </a:pPr>
            <a:r>
              <a:rPr lang="pt-BR" dirty="0" smtClean="0">
                <a:solidFill>
                  <a:srgbClr val="FAFAFA"/>
                </a:solidFill>
                <a:latin typeface="Futura Md BT" panose="020B0602020204020303" pitchFamily="34" charset="0"/>
              </a:rPr>
              <a:t>Mais segurança no processo de guarda de numerários;</a:t>
            </a:r>
          </a:p>
          <a:p>
            <a:pPr marL="342900" lvl="0" indent="-342900">
              <a:buFont typeface="Wingdings" panose="05000000000000000000" pitchFamily="2" charset="2"/>
              <a:buChar char=""/>
              <a:tabLst>
                <a:tab pos="90170" algn="l"/>
                <a:tab pos="180340" algn="l"/>
              </a:tabLst>
            </a:pPr>
            <a:r>
              <a:rPr lang="pt-BR" dirty="0" smtClean="0">
                <a:solidFill>
                  <a:srgbClr val="FAFAFA"/>
                </a:solidFill>
                <a:latin typeface="Futura Md BT" panose="020B0602020204020303" pitchFamily="34" charset="0"/>
              </a:rPr>
              <a:t>Diminuição da probabilidade de riscos operacionais na conferência dos valores;</a:t>
            </a:r>
          </a:p>
          <a:p>
            <a:pPr marL="342900" lvl="0" indent="-342900">
              <a:buFont typeface="Wingdings" panose="05000000000000000000" pitchFamily="2" charset="2"/>
              <a:buChar char=""/>
              <a:tabLst>
                <a:tab pos="90170" algn="l"/>
                <a:tab pos="180340" algn="l"/>
              </a:tabLst>
            </a:pPr>
            <a:r>
              <a:rPr lang="pt-BR" dirty="0" smtClean="0">
                <a:solidFill>
                  <a:srgbClr val="FAFAFA"/>
                </a:solidFill>
                <a:latin typeface="Futura Md BT" panose="020B0602020204020303" pitchFamily="34" charset="0"/>
              </a:rPr>
              <a:t>Maior celeridade na identificação de fraudes;</a:t>
            </a:r>
          </a:p>
          <a:p>
            <a:pPr marL="342900" lvl="0" indent="-342900">
              <a:buFont typeface="Wingdings" panose="05000000000000000000" pitchFamily="2" charset="2"/>
              <a:buChar char=""/>
              <a:tabLst>
                <a:tab pos="90170" algn="l"/>
                <a:tab pos="180340" algn="l"/>
              </a:tabLst>
            </a:pPr>
            <a:r>
              <a:rPr lang="pt-BR" dirty="0" smtClean="0">
                <a:solidFill>
                  <a:srgbClr val="FAFAFA"/>
                </a:solidFill>
                <a:latin typeface="Futura Md BT" panose="020B0602020204020303" pitchFamily="34" charset="0"/>
              </a:rPr>
              <a:t>Otimização da rotina de abastecimento dos caixas;</a:t>
            </a:r>
          </a:p>
          <a:p>
            <a:pPr marL="342900" lvl="0" indent="-342900">
              <a:buFont typeface="Wingdings" panose="05000000000000000000" pitchFamily="2" charset="2"/>
              <a:buChar char=""/>
              <a:tabLst>
                <a:tab pos="90170" algn="l"/>
                <a:tab pos="180340" algn="l"/>
              </a:tabLst>
            </a:pPr>
            <a:r>
              <a:rPr lang="pt-BR" dirty="0" smtClean="0">
                <a:solidFill>
                  <a:srgbClr val="FAFAFA"/>
                </a:solidFill>
                <a:latin typeface="Futura Md BT" panose="020B0602020204020303" pitchFamily="34" charset="0"/>
              </a:rPr>
              <a:t>Aumento da capacidade produtiva.</a:t>
            </a:r>
            <a:endParaRPr lang="pt-BR" dirty="0" smtClean="0">
              <a:solidFill>
                <a:srgbClr val="FAFAFA"/>
              </a:solidFill>
              <a:effectLst/>
              <a:latin typeface="Futura Md BT" panose="020B0602020204020303" pitchFamily="34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441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51407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474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Espaço Reservado para Imagem de Slide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dirty="0" smtClean="0"/>
          </a:p>
        </p:txBody>
      </p:sp>
      <p:sp>
        <p:nvSpPr>
          <p:cNvPr id="1843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18EE719-E0C3-45ED-954E-CD1E80793A01}" type="slidenum">
              <a:rPr lang="pt-BR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pt-BR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8436" name="Espaço Reservado para Data 4"/>
          <p:cNvSpPr>
            <a:spLocks noGrp="1"/>
          </p:cNvSpPr>
          <p:nvPr>
            <p:ph type="dt" sz="quarter" idx="1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7515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4198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578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39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8228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636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7013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881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0BB46D-E686-4729-9FA0-214736D0355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922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49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444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8805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655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40D0A5-9D82-4015-93AE-435569AD2971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75888-BCDE-4927-81C8-DB919A06234D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838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C6B32A-AEF6-4037-9E9B-AD703B0F2B6A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79FC4-E60D-4087-9111-142484B6D524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941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80C43-B5DF-42EC-B159-CC565243CD8B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AF205-6DF4-4A46-8FE3-B9EB686E4D3A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45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14FCC-0D1F-4B64-B408-3D9C0EF997D3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67499F-A8E5-47FC-9BA8-8AF847517687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5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FC2283-8AF7-4B60-B670-7DD9C69755F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811D6-EDDE-4792-9C5B-BFAE6F9604ED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5022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6CBB03-131A-4915-AFC0-F1133E9513B8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8272B4-2924-42D2-AFD2-B11E84155931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2717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F9F91E-6067-4635-BEB2-B31EC10B70BC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6632D-4B89-4622-9DFD-6BFF9473D348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10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57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678B2-A1B8-4D55-AA66-513AC2EEAB34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FABDE-6EE0-4C78-9D68-01D8E5268FF5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337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5D625-FC55-40C4-84B3-B5EA27898A10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E8A25E-FB06-4915-88F8-BCE877D18B82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2456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A0420-E025-4E01-9673-4F4AC4838D48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A4DFD2-27B9-4C40-9FFE-5A3F48AFCF1C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6598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318A5-9C29-4207-82C2-D376FD7A4091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8E196-6F74-4BA2-B785-2A2FE3902742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2207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259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863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132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214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294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194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100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950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A7DA9-ED65-4C25-8845-1898D4D77E5E}" type="datetimeFigureOut">
              <a:rPr lang="pt-BR" smtClean="0"/>
              <a:t>08/02/2018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543E1-4224-4CF6-B709-D8355FD562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810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81FAE87-BA8D-48E2-9747-183149A864D2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08/02/2018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538C829-D437-418E-ADA9-1446C6310C23}" type="slidenum">
              <a:rPr lang="pt-BR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296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5" Type="http://schemas.openxmlformats.org/officeDocument/2006/relationships/image" Target="../media/image20.png"/><Relationship Id="rId10" Type="http://schemas.openxmlformats.org/officeDocument/2006/relationships/image" Target="../media/image16.png"/><Relationship Id="rId4" Type="http://schemas.openxmlformats.org/officeDocument/2006/relationships/slide" Target="slide11.xml"/><Relationship Id="rId9" Type="http://schemas.openxmlformats.org/officeDocument/2006/relationships/image" Target="../media/image15.png"/><Relationship Id="rId1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microsoft.com/office/2007/relationships/hdphoto" Target="../media/hdphoto4.wdp"/><Relationship Id="rId12" Type="http://schemas.microsoft.com/office/2007/relationships/hdphoto" Target="../media/hdphoto6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microsoft.com/office/2007/relationships/hdphoto" Target="../media/hdphoto3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" Target="slide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1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slide" Target="slide11.xml"/><Relationship Id="rId9" Type="http://schemas.microsoft.com/office/2007/relationships/diagramDrawing" Target="../diagrams/drawin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slide" Target="slide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1.xml"/><Relationship Id="rId5" Type="http://schemas.openxmlformats.org/officeDocument/2006/relationships/slide" Target="slide22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openxmlformats.org/officeDocument/2006/relationships/image" Target="../media/image50.png"/><Relationship Id="rId5" Type="http://schemas.openxmlformats.org/officeDocument/2006/relationships/image" Target="../media/image44.jpe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image" Target="../media/image52.jpg"/><Relationship Id="rId7" Type="http://schemas.openxmlformats.org/officeDocument/2006/relationships/slide" Target="slide2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8.xml"/><Relationship Id="rId4" Type="http://schemas.openxmlformats.org/officeDocument/2006/relationships/slide" Target="slide25.xml"/><Relationship Id="rId9" Type="http://schemas.openxmlformats.org/officeDocument/2006/relationships/slide" Target="slide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12" Type="http://schemas.openxmlformats.org/officeDocument/2006/relationships/slide" Target="slide2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microsoft.com/office/2007/relationships/hdphoto" Target="../media/hdphoto8.wdp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emf"/><Relationship Id="rId9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microsoft.com/office/2007/relationships/hdphoto" Target="../media/hdphoto9.wdp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71.png"/><Relationship Id="rId2" Type="http://schemas.openxmlformats.org/officeDocument/2006/relationships/slideLayout" Target="../slideLayouts/slideLayout24.xml"/><Relationship Id="rId1" Type="http://schemas.openxmlformats.org/officeDocument/2006/relationships/tags" Target="../tags/tag1.xml"/><Relationship Id="rId6" Type="http://schemas.openxmlformats.org/officeDocument/2006/relationships/image" Target="../media/image27.png"/><Relationship Id="rId5" Type="http://schemas.openxmlformats.org/officeDocument/2006/relationships/image" Target="../media/image70.png"/><Relationship Id="rId10" Type="http://schemas.openxmlformats.org/officeDocument/2006/relationships/slide" Target="slide23.xml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slide" Target="slide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865" y="0"/>
            <a:ext cx="13285228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266" y="4869713"/>
            <a:ext cx="3294966" cy="16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dark-metal-texture-filtere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85751" y="-285749"/>
            <a:ext cx="12844537" cy="729615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Retângulo 8"/>
          <p:cNvSpPr/>
          <p:nvPr/>
        </p:nvSpPr>
        <p:spPr>
          <a:xfrm>
            <a:off x="-285750" y="-201627"/>
            <a:ext cx="12599670" cy="7269177"/>
          </a:xfrm>
          <a:prstGeom prst="rect">
            <a:avLst/>
          </a:prstGeom>
          <a:solidFill>
            <a:schemeClr val="bg2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40" y="-36028"/>
            <a:ext cx="6918959" cy="691895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00072" y="509170"/>
            <a:ext cx="627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b="1" dirty="0" smtClean="0">
                <a:solidFill>
                  <a:srgbClr val="CACACA"/>
                </a:solidFill>
                <a:latin typeface="Footlight MT Light" panose="0204060206030A020304" pitchFamily="18" charset="0"/>
              </a:rPr>
              <a:t>PILARES</a:t>
            </a:r>
            <a:endParaRPr lang="pt-BR" sz="7200" b="1" dirty="0">
              <a:solidFill>
                <a:srgbClr val="CACACA"/>
              </a:solidFill>
              <a:latin typeface="Footlight MT Light" panose="0204060206030A020304" pitchFamily="18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7261700" y="1709499"/>
            <a:ext cx="1641594" cy="1233322"/>
          </a:xfrm>
          <a:prstGeom prst="roundRect">
            <a:avLst/>
          </a:prstGeom>
          <a:gradFill flip="none" rotWithShape="1">
            <a:gsLst>
              <a:gs pos="0">
                <a:srgbClr val="3B3B3B">
                  <a:shade val="30000"/>
                  <a:satMod val="115000"/>
                </a:srgbClr>
              </a:gs>
              <a:gs pos="50000">
                <a:srgbClr val="3B3B3B">
                  <a:shade val="67500"/>
                  <a:satMod val="115000"/>
                </a:srgbClr>
              </a:gs>
              <a:gs pos="100000">
                <a:srgbClr val="3B3B3B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Negócios</a:t>
            </a:r>
            <a:endParaRPr lang="pt-BR" dirty="0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5631050" y="144609"/>
            <a:ext cx="1728624" cy="1286380"/>
          </a:xfrm>
          <a:prstGeom prst="roundRect">
            <a:avLst/>
          </a:prstGeom>
          <a:gradFill flip="none" rotWithShape="1">
            <a:gsLst>
              <a:gs pos="0">
                <a:srgbClr val="3B3B3B">
                  <a:shade val="30000"/>
                  <a:satMod val="115000"/>
                </a:srgbClr>
              </a:gs>
              <a:gs pos="50000">
                <a:srgbClr val="3B3B3B">
                  <a:shade val="67500"/>
                  <a:satMod val="115000"/>
                </a:srgbClr>
              </a:gs>
              <a:gs pos="100000">
                <a:srgbClr val="3B3B3B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Eficiência Operacional</a:t>
            </a:r>
            <a:endParaRPr lang="pt-BR" dirty="0"/>
          </a:p>
        </p:txBody>
      </p:sp>
      <p:sp>
        <p:nvSpPr>
          <p:cNvPr id="17" name="Retângulo de cantos arredondados 16"/>
          <p:cNvSpPr/>
          <p:nvPr/>
        </p:nvSpPr>
        <p:spPr>
          <a:xfrm>
            <a:off x="9843417" y="1564292"/>
            <a:ext cx="1728624" cy="1286380"/>
          </a:xfrm>
          <a:prstGeom prst="roundRect">
            <a:avLst/>
          </a:prstGeom>
          <a:gradFill flip="none" rotWithShape="1">
            <a:gsLst>
              <a:gs pos="0">
                <a:srgbClr val="3B3B3B">
                  <a:shade val="30000"/>
                  <a:satMod val="115000"/>
                </a:srgbClr>
              </a:gs>
              <a:gs pos="50000">
                <a:srgbClr val="3B3B3B">
                  <a:shade val="67500"/>
                  <a:satMod val="115000"/>
                </a:srgbClr>
              </a:gs>
              <a:gs pos="100000">
                <a:srgbClr val="3B3B3B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Gestão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54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15" y="0"/>
            <a:ext cx="11790428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898813" y="0"/>
            <a:ext cx="11790428" cy="6858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-115747"/>
            <a:ext cx="12192000" cy="7083706"/>
          </a:xfrm>
          <a:prstGeom prst="rect">
            <a:avLst/>
          </a:prstGeom>
          <a:solidFill>
            <a:srgbClr val="AEC6D4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2362507658"/>
              </p:ext>
            </p:extLst>
          </p:nvPr>
        </p:nvGraphicFramePr>
        <p:xfrm>
          <a:off x="1827615" y="845127"/>
          <a:ext cx="8128000" cy="5465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286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"/>
          <a:stretch/>
        </p:blipFill>
        <p:spPr>
          <a:xfrm>
            <a:off x="26126" y="0"/>
            <a:ext cx="12165873" cy="6858000"/>
          </a:xfrm>
          <a:prstGeom prst="rect">
            <a:avLst/>
          </a:prstGeom>
        </p:spPr>
      </p:pic>
      <p:sp>
        <p:nvSpPr>
          <p:cNvPr id="5" name="Retângulo 4">
            <a:hlinkClick r:id="rId4" action="ppaction://hlinksldjump"/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9" name="Picture 4" descr="Imagem relacionada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689" y="5977346"/>
            <a:ext cx="726467" cy="79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 reto 9"/>
          <p:cNvCxnSpPr/>
          <p:nvPr/>
        </p:nvCxnSpPr>
        <p:spPr>
          <a:xfrm>
            <a:off x="561703" y="1297998"/>
            <a:ext cx="3726465" cy="68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angulado 10"/>
          <p:cNvCxnSpPr/>
          <p:nvPr/>
        </p:nvCxnSpPr>
        <p:spPr>
          <a:xfrm>
            <a:off x="619084" y="2893267"/>
            <a:ext cx="3669084" cy="94506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Fluxograma: Documento 11"/>
          <p:cNvSpPr/>
          <p:nvPr/>
        </p:nvSpPr>
        <p:spPr>
          <a:xfrm>
            <a:off x="735926" y="4456284"/>
            <a:ext cx="2409995" cy="1295799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835774" y="4515480"/>
            <a:ext cx="2069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Futura Md BT" panose="020B0602020204020303" pitchFamily="34" charset="0"/>
              </a:rPr>
              <a:t>Tempo Médio de verificação manual elevado</a:t>
            </a:r>
            <a:endParaRPr lang="pt-BR" sz="2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14" name="Seta para baixo 13"/>
          <p:cNvSpPr/>
          <p:nvPr/>
        </p:nvSpPr>
        <p:spPr>
          <a:xfrm rot="13257213">
            <a:off x="3458757" y="4533145"/>
            <a:ext cx="571329" cy="1043812"/>
          </a:xfrm>
          <a:prstGeom prst="downArrow">
            <a:avLst/>
          </a:prstGeom>
          <a:solidFill>
            <a:srgbClr val="C86D30"/>
          </a:solidFill>
          <a:ln>
            <a:solidFill>
              <a:srgbClr val="6C48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532139" y="5191932"/>
            <a:ext cx="499361" cy="519647"/>
          </a:xfrm>
          <a:prstGeom prst="ellipse">
            <a:avLst/>
          </a:prstGeom>
          <a:solidFill>
            <a:srgbClr val="6C4835"/>
          </a:solidFill>
          <a:ln>
            <a:solidFill>
              <a:srgbClr val="C86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50459" y="1011243"/>
            <a:ext cx="196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latin typeface="Futura Md BT" panose="020B0602020204020303" pitchFamily="34" charset="0"/>
              </a:rPr>
              <a:t>CENÁRIO ATUAL</a:t>
            </a:r>
            <a:endParaRPr lang="pt-BR" b="1" dirty="0">
              <a:latin typeface="Futura Md BT" panose="020B0602020204020303" pitchFamily="34" charset="0"/>
            </a:endParaRPr>
          </a:p>
        </p:txBody>
      </p:sp>
      <p:sp>
        <p:nvSpPr>
          <p:cNvPr id="17" name="Fluxograma: Documento 16"/>
          <p:cNvSpPr/>
          <p:nvPr/>
        </p:nvSpPr>
        <p:spPr>
          <a:xfrm>
            <a:off x="1704921" y="1489677"/>
            <a:ext cx="2409995" cy="1295799"/>
          </a:xfrm>
          <a:prstGeom prst="flowChartDocumen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1830962" y="1665484"/>
            <a:ext cx="2400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Futura Md BT" panose="020B0602020204020303" pitchFamily="34" charset="0"/>
              </a:rPr>
              <a:t>Verificação Manual</a:t>
            </a:r>
          </a:p>
        </p:txBody>
      </p:sp>
      <p:pic>
        <p:nvPicPr>
          <p:cNvPr id="19" name="Picture 4" descr="Imagem relacionada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  <a14:imgEffect>
                      <a14:saturation sat="1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00" y="1636585"/>
            <a:ext cx="808669" cy="88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Resultado de imagem para integration system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169">
            <a:off x="892627" y="3072459"/>
            <a:ext cx="1158851" cy="101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ixaDeTexto 20"/>
          <p:cNvSpPr txBox="1"/>
          <p:nvPr/>
        </p:nvSpPr>
        <p:spPr>
          <a:xfrm>
            <a:off x="2637571" y="3182262"/>
            <a:ext cx="1516803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latin typeface="Futura Md BT" panose="020B0602020204020303" pitchFamily="34" charset="0"/>
              </a:rPr>
              <a:t>SISTEMAS NÃO INTEGRADOS</a:t>
            </a:r>
            <a:endParaRPr lang="pt-BR" sz="1600" b="1" dirty="0">
              <a:latin typeface="Futura Md BT" panose="020B0602020204020303" pitchFamily="34" charset="0"/>
            </a:endParaRPr>
          </a:p>
        </p:txBody>
      </p:sp>
      <p:cxnSp>
        <p:nvCxnSpPr>
          <p:cNvPr id="22" name="Conector reto 21"/>
          <p:cNvCxnSpPr/>
          <p:nvPr/>
        </p:nvCxnSpPr>
        <p:spPr>
          <a:xfrm flipV="1">
            <a:off x="619084" y="5848310"/>
            <a:ext cx="3726465" cy="329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angulado 24"/>
          <p:cNvCxnSpPr/>
          <p:nvPr/>
        </p:nvCxnSpPr>
        <p:spPr>
          <a:xfrm rot="10800000">
            <a:off x="619085" y="4225023"/>
            <a:ext cx="3751550" cy="11739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eta para a direita 25"/>
          <p:cNvSpPr/>
          <p:nvPr/>
        </p:nvSpPr>
        <p:spPr>
          <a:xfrm rot="16200000">
            <a:off x="3697934" y="5364553"/>
            <a:ext cx="175315" cy="35779"/>
          </a:xfrm>
          <a:prstGeom prst="rightArrow">
            <a:avLst/>
          </a:prstGeom>
          <a:solidFill>
            <a:srgbClr val="C86D30"/>
          </a:solidFill>
          <a:ln>
            <a:solidFill>
              <a:srgbClr val="C86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a direita 26"/>
          <p:cNvSpPr/>
          <p:nvPr/>
        </p:nvSpPr>
        <p:spPr>
          <a:xfrm rot="8053148">
            <a:off x="3642399" y="5510353"/>
            <a:ext cx="175315" cy="35779"/>
          </a:xfrm>
          <a:prstGeom prst="rightArrow">
            <a:avLst/>
          </a:prstGeom>
          <a:solidFill>
            <a:srgbClr val="C86D30"/>
          </a:solidFill>
          <a:ln>
            <a:solidFill>
              <a:srgbClr val="C86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Picture 8" descr="Resultado de imagem para aumento da produtividade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150" y="5159263"/>
            <a:ext cx="888895" cy="79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ector angulado 29"/>
          <p:cNvCxnSpPr/>
          <p:nvPr/>
        </p:nvCxnSpPr>
        <p:spPr>
          <a:xfrm>
            <a:off x="6607441" y="2847820"/>
            <a:ext cx="4941669" cy="1510"/>
          </a:xfrm>
          <a:prstGeom prst="bentConnector3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CaixaDeTexto 30"/>
          <p:cNvSpPr txBox="1"/>
          <p:nvPr/>
        </p:nvSpPr>
        <p:spPr>
          <a:xfrm>
            <a:off x="7635100" y="985391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CENÁRIO 2018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</a:endParaRPr>
          </a:p>
        </p:txBody>
      </p:sp>
      <p:cxnSp>
        <p:nvCxnSpPr>
          <p:cNvPr id="32" name="Conector reto 31"/>
          <p:cNvCxnSpPr/>
          <p:nvPr/>
        </p:nvCxnSpPr>
        <p:spPr>
          <a:xfrm flipV="1">
            <a:off x="6607414" y="3777673"/>
            <a:ext cx="4942259" cy="326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 flipV="1">
            <a:off x="6580028" y="5086579"/>
            <a:ext cx="4942259" cy="326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CaixaDeTexto 34"/>
          <p:cNvSpPr txBox="1"/>
          <p:nvPr/>
        </p:nvSpPr>
        <p:spPr>
          <a:xfrm>
            <a:off x="9982956" y="1714519"/>
            <a:ext cx="172900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2400">
                <a:solidFill>
                  <a:schemeClr val="bg1"/>
                </a:solidFill>
                <a:latin typeface="Futura Md BT" panose="020B0602020204020303" pitchFamily="34" charset="0"/>
              </a:defRPr>
            </a:lvl1pPr>
          </a:lstStyle>
          <a:p>
            <a:r>
              <a:rPr lang="pt-BR" dirty="0"/>
              <a:t>Verificação </a:t>
            </a:r>
            <a:r>
              <a:rPr lang="pt-BR" sz="2300" dirty="0" smtClean="0"/>
              <a:t>Automática</a:t>
            </a:r>
            <a:endParaRPr lang="pt-BR" sz="2300" dirty="0"/>
          </a:p>
        </p:txBody>
      </p:sp>
      <p:cxnSp>
        <p:nvCxnSpPr>
          <p:cNvPr id="36" name="Conector reto 35"/>
          <p:cNvCxnSpPr/>
          <p:nvPr/>
        </p:nvCxnSpPr>
        <p:spPr>
          <a:xfrm flipV="1">
            <a:off x="6607414" y="1392719"/>
            <a:ext cx="4942259" cy="326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Fluxograma: Documento 36"/>
          <p:cNvSpPr/>
          <p:nvPr/>
        </p:nvSpPr>
        <p:spPr>
          <a:xfrm flipH="1">
            <a:off x="6772538" y="3907204"/>
            <a:ext cx="2277510" cy="1117087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7403022" y="3979026"/>
            <a:ext cx="16470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>
                <a:solidFill>
                  <a:schemeClr val="bg1"/>
                </a:solidFill>
                <a:latin typeface="Futura Md BT" panose="020B0602020204020303" pitchFamily="34" charset="0"/>
              </a:rPr>
              <a:t>OTIMIZAÇÃO</a:t>
            </a:r>
          </a:p>
          <a:p>
            <a:pPr algn="r"/>
            <a:r>
              <a:rPr lang="pt-BR" dirty="0">
                <a:solidFill>
                  <a:schemeClr val="bg1"/>
                </a:solidFill>
                <a:latin typeface="Futura Md BT" panose="020B0602020204020303" pitchFamily="34" charset="0"/>
              </a:rPr>
              <a:t>DO</a:t>
            </a:r>
          </a:p>
          <a:p>
            <a:pPr algn="r"/>
            <a:r>
              <a:rPr lang="pt-BR" dirty="0">
                <a:solidFill>
                  <a:schemeClr val="bg1"/>
                </a:solidFill>
                <a:latin typeface="Futura Md BT" panose="020B0602020204020303" pitchFamily="34" charset="0"/>
              </a:rPr>
              <a:t>TEMPO</a:t>
            </a:r>
          </a:p>
        </p:txBody>
      </p:sp>
      <p:pic>
        <p:nvPicPr>
          <p:cNvPr id="39" name="Picture 6" descr="Resultado de imagem para ICON RELOGIO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803" y="3986104"/>
            <a:ext cx="684643" cy="61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ixaDeTexto 33"/>
          <p:cNvSpPr txBox="1"/>
          <p:nvPr/>
        </p:nvSpPr>
        <p:spPr>
          <a:xfrm rot="19321257">
            <a:off x="7591864" y="3740275"/>
            <a:ext cx="1863462" cy="97701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</a:rPr>
              <a:t>CÂMBIO D+0</a:t>
            </a:r>
            <a:endParaRPr lang="pt-BR" sz="2800" b="1" dirty="0">
              <a:solidFill>
                <a:srgbClr val="002060"/>
              </a:solidFill>
            </a:endParaRPr>
          </a:p>
        </p:txBody>
      </p:sp>
      <p:pic>
        <p:nvPicPr>
          <p:cNvPr id="40" name="Picture 12" descr="Resultado de imagem para aumento da produtividad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216" y="3848236"/>
            <a:ext cx="1335592" cy="120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aixaDeTexto 40"/>
          <p:cNvSpPr txBox="1"/>
          <p:nvPr/>
        </p:nvSpPr>
        <p:spPr>
          <a:xfrm>
            <a:off x="9859357" y="4696758"/>
            <a:ext cx="1651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b="1" dirty="0" smtClean="0">
                <a:solidFill>
                  <a:schemeClr val="bg1"/>
                </a:solidFill>
              </a:rPr>
              <a:t>produtividade</a:t>
            </a: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43" name="Picture 14" descr="Imagem relacionad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495" y="5816731"/>
            <a:ext cx="955287" cy="85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8" descr="Imagem relacionada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022" y="5948901"/>
            <a:ext cx="743613" cy="6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Fluxograma: Documento 44"/>
          <p:cNvSpPr/>
          <p:nvPr/>
        </p:nvSpPr>
        <p:spPr>
          <a:xfrm flipH="1">
            <a:off x="8353193" y="5255188"/>
            <a:ext cx="3204316" cy="1295049"/>
          </a:xfrm>
          <a:prstGeom prst="flowChartDocument">
            <a:avLst/>
          </a:prstGeom>
          <a:solidFill>
            <a:schemeClr val="accent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" name="CaixaDeTexto 45"/>
          <p:cNvSpPr txBox="1"/>
          <p:nvPr/>
        </p:nvSpPr>
        <p:spPr>
          <a:xfrm>
            <a:off x="8748783" y="5307316"/>
            <a:ext cx="27882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pt-BR" sz="700" b="1" dirty="0" smtClean="0">
              <a:solidFill>
                <a:schemeClr val="bg1"/>
              </a:solidFill>
              <a:latin typeface="Futura Md BT" panose="020B0602020204020303" pitchFamily="34" charset="0"/>
            </a:endParaRPr>
          </a:p>
          <a:p>
            <a:pPr algn="r"/>
            <a:r>
              <a:rPr lang="pt-BR" sz="1200" b="1" dirty="0" smtClean="0">
                <a:solidFill>
                  <a:schemeClr val="bg1"/>
                </a:solidFill>
                <a:latin typeface="Futura Md BT" panose="020B0602020204020303" pitchFamily="34" charset="0"/>
              </a:rPr>
              <a:t>GANHO FINANCEIRO</a:t>
            </a:r>
          </a:p>
          <a:p>
            <a:pPr algn="r"/>
            <a:r>
              <a:rPr lang="pt-BR" sz="1200" b="1" dirty="0" smtClean="0">
                <a:solidFill>
                  <a:schemeClr val="bg1"/>
                </a:solidFill>
                <a:latin typeface="Futura Md BT" panose="020B0602020204020303" pitchFamily="34" charset="0"/>
              </a:rPr>
              <a:t>AUMENTO CONCESSÕES</a:t>
            </a:r>
          </a:p>
          <a:p>
            <a:pPr algn="r"/>
            <a:r>
              <a:rPr lang="pt-BR" sz="1200" b="1" dirty="0" smtClean="0">
                <a:solidFill>
                  <a:schemeClr val="bg1"/>
                </a:solidFill>
                <a:latin typeface="Futura Md BT" panose="020B0602020204020303" pitchFamily="34" charset="0"/>
              </a:rPr>
              <a:t>SATISFAÇÃO DO CLIENTE </a:t>
            </a:r>
          </a:p>
          <a:p>
            <a:pPr algn="r"/>
            <a:r>
              <a:rPr lang="pt-BR" sz="1200" b="1" dirty="0" smtClean="0">
                <a:solidFill>
                  <a:schemeClr val="bg1"/>
                </a:solidFill>
                <a:latin typeface="Futura Md BT" panose="020B0602020204020303" pitchFamily="34" charset="0"/>
              </a:rPr>
              <a:t>MAIOR ASSERTIVIDADE NA VERIFICAÇÃO</a:t>
            </a:r>
          </a:p>
          <a:p>
            <a:pPr algn="r"/>
            <a:endParaRPr lang="pt-BR" sz="1200" b="1" dirty="0">
              <a:solidFill>
                <a:schemeClr val="bg1"/>
              </a:solidFill>
            </a:endParaRPr>
          </a:p>
        </p:txBody>
      </p:sp>
      <p:pic>
        <p:nvPicPr>
          <p:cNvPr id="47" name="Picture 20" descr="Resultado de imagem para icon MAIS PNG"/>
          <p:cNvPicPr>
            <a:picLocks noChangeAspect="1" noChangeArrowheads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596" y="5429623"/>
            <a:ext cx="766608" cy="68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91422" y="1459213"/>
            <a:ext cx="3347023" cy="1317698"/>
          </a:xfrm>
          <a:prstGeom prst="rect">
            <a:avLst/>
          </a:prstGeom>
        </p:spPr>
      </p:pic>
      <p:pic>
        <p:nvPicPr>
          <p:cNvPr id="49" name="Picture 4" descr="Resultado de imagem para quebra cabeça 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37458">
            <a:off x="7125315" y="2902444"/>
            <a:ext cx="955265" cy="8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ângulo 22"/>
          <p:cNvSpPr/>
          <p:nvPr/>
        </p:nvSpPr>
        <p:spPr>
          <a:xfrm>
            <a:off x="2498368" y="6042980"/>
            <a:ext cx="2045104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latin typeface="Futura Md BT" panose="020B0602020204020303" pitchFamily="34" charset="0"/>
              </a:rPr>
              <a:t>RISCO DE FALHA NA VERIFICAÇÃO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1005840" y="156754"/>
            <a:ext cx="10357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latin typeface="Futura Md BT" panose="020B0602020204020303" pitchFamily="34" charset="0"/>
              </a:rPr>
              <a:t>Conformidade Automatizada</a:t>
            </a:r>
            <a:endParaRPr lang="pt-BR" sz="4400" b="1" dirty="0">
              <a:latin typeface="Futura Md BT" panose="020B0602020204020303" pitchFamily="34" charset="0"/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9991597" y="2994696"/>
            <a:ext cx="1720359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SISTEMAS INTEGRADOS</a:t>
            </a:r>
            <a:endParaRPr lang="pt-BR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13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517" y="94922"/>
              <a:ext cx="6350695" cy="6763078"/>
            </a:xfrm>
            <a:prstGeom prst="rect">
              <a:avLst/>
            </a:prstGeom>
          </p:spPr>
        </p:pic>
        <p:sp>
          <p:nvSpPr>
            <p:cNvPr id="24" name="Retângulo 2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2" name="CaixaDeTexto 11"/>
          <p:cNvSpPr txBox="1"/>
          <p:nvPr/>
        </p:nvSpPr>
        <p:spPr>
          <a:xfrm>
            <a:off x="9064905" y="324618"/>
            <a:ext cx="2637099" cy="1169551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Cadastramento e manutenção de convênios.  </a:t>
            </a:r>
            <a:r>
              <a:rPr lang="pt-BR" sz="1400" dirty="0"/>
              <a:t>Os dados </a:t>
            </a:r>
            <a:r>
              <a:rPr lang="pt-BR" sz="1400" dirty="0" smtClean="0"/>
              <a:t>incluídos são base </a:t>
            </a:r>
            <a:r>
              <a:rPr lang="pt-BR" sz="1400" dirty="0"/>
              <a:t>de informações para os módulos </a:t>
            </a:r>
            <a:r>
              <a:rPr lang="pt-BR" sz="1400" dirty="0" smtClean="0"/>
              <a:t>de repasse</a:t>
            </a:r>
            <a:r>
              <a:rPr lang="pt-BR" sz="1400" dirty="0"/>
              <a:t>, tarifas e controle dos </a:t>
            </a:r>
            <a:r>
              <a:rPr lang="pt-BR" sz="1400" dirty="0" smtClean="0"/>
              <a:t>vencimentos.</a:t>
            </a:r>
            <a:endParaRPr lang="pt-BR" sz="14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9180656" y="2847208"/>
            <a:ext cx="2637099" cy="1169551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sz="1400" dirty="0" smtClean="0"/>
              <a:t>Gestão </a:t>
            </a:r>
            <a:r>
              <a:rPr lang="pt-BR" sz="1400" dirty="0"/>
              <a:t>de demandas </a:t>
            </a:r>
            <a:r>
              <a:rPr lang="pt-BR" sz="1400" dirty="0" smtClean="0"/>
              <a:t>junto às convenentes para acertos/ressarcimentos, </a:t>
            </a:r>
            <a:r>
              <a:rPr lang="pt-BR" sz="1400" dirty="0"/>
              <a:t>em virtude de </a:t>
            </a:r>
            <a:r>
              <a:rPr lang="pt-BR" sz="1400" dirty="0" smtClean="0"/>
              <a:t>eventuais erros na arrecadação </a:t>
            </a:r>
            <a:r>
              <a:rPr lang="pt-BR" sz="1400" dirty="0"/>
              <a:t>de </a:t>
            </a:r>
            <a:r>
              <a:rPr lang="pt-BR" sz="1400" dirty="0" smtClean="0"/>
              <a:t>documentos. </a:t>
            </a:r>
            <a:endParaRPr lang="pt-BR" sz="1400" dirty="0"/>
          </a:p>
        </p:txBody>
      </p:sp>
      <p:cxnSp>
        <p:nvCxnSpPr>
          <p:cNvPr id="17" name="Conector reto 16"/>
          <p:cNvCxnSpPr>
            <a:endCxn id="100" idx="1"/>
          </p:cNvCxnSpPr>
          <p:nvPr/>
        </p:nvCxnSpPr>
        <p:spPr>
          <a:xfrm>
            <a:off x="8153537" y="3429000"/>
            <a:ext cx="316013" cy="2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8291329" y="5490249"/>
            <a:ext cx="2600448" cy="95410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sz="1400" dirty="0"/>
              <a:t>U</a:t>
            </a:r>
            <a:r>
              <a:rPr lang="pt-BR" sz="1400" dirty="0" smtClean="0"/>
              <a:t>nificar</a:t>
            </a:r>
            <a:r>
              <a:rPr lang="pt-BR" sz="1400" dirty="0"/>
              <a:t>, </a:t>
            </a:r>
            <a:r>
              <a:rPr lang="pt-BR" sz="1400" dirty="0" smtClean="0"/>
              <a:t>acompanhar e </a:t>
            </a:r>
            <a:r>
              <a:rPr lang="pt-BR" sz="1400" dirty="0"/>
              <a:t>finalizar os repasses dos convênios em que foi negociado </a:t>
            </a:r>
            <a:r>
              <a:rPr lang="pt-BR" sz="1400" dirty="0" smtClean="0"/>
              <a:t>repasse </a:t>
            </a:r>
            <a:r>
              <a:rPr lang="pt-BR" sz="1400" dirty="0"/>
              <a:t>manual da </a:t>
            </a:r>
            <a:r>
              <a:rPr lang="pt-BR" sz="1400" dirty="0" smtClean="0"/>
              <a:t>arrecadação. </a:t>
            </a:r>
            <a:endParaRPr lang="pt-BR" sz="1400" dirty="0"/>
          </a:p>
        </p:txBody>
      </p:sp>
      <p:cxnSp>
        <p:nvCxnSpPr>
          <p:cNvPr id="20" name="Conector angulado 19"/>
          <p:cNvCxnSpPr/>
          <p:nvPr/>
        </p:nvCxnSpPr>
        <p:spPr>
          <a:xfrm rot="16200000" flipH="1">
            <a:off x="6988683" y="4665296"/>
            <a:ext cx="349223" cy="21345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do 36"/>
          <p:cNvCxnSpPr>
            <a:stCxn id="54" idx="0"/>
          </p:cNvCxnSpPr>
          <p:nvPr/>
        </p:nvCxnSpPr>
        <p:spPr>
          <a:xfrm rot="5400000" flipH="1" flipV="1">
            <a:off x="3213531" y="4147711"/>
            <a:ext cx="640867" cy="221427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angulado 40"/>
          <p:cNvCxnSpPr>
            <a:endCxn id="89" idx="3"/>
          </p:cNvCxnSpPr>
          <p:nvPr/>
        </p:nvCxnSpPr>
        <p:spPr>
          <a:xfrm rot="10800000">
            <a:off x="3742480" y="1267347"/>
            <a:ext cx="898622" cy="633092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/>
          <p:cNvSpPr txBox="1"/>
          <p:nvPr/>
        </p:nvSpPr>
        <p:spPr>
          <a:xfrm>
            <a:off x="1111170" y="5575282"/>
            <a:ext cx="2631312" cy="954107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sz="1400" dirty="0" smtClean="0"/>
              <a:t>Gestão sobre o </a:t>
            </a:r>
            <a:r>
              <a:rPr lang="pt-BR" sz="1400" dirty="0"/>
              <a:t>recebimento manual de tarifas </a:t>
            </a:r>
            <a:r>
              <a:rPr lang="pt-BR" sz="1400" dirty="0" smtClean="0"/>
              <a:t>com </a:t>
            </a:r>
            <a:r>
              <a:rPr lang="pt-BR" sz="1400" dirty="0"/>
              <a:t>emissão tempestiva de faturas de cobrança aos convênios.</a:t>
            </a:r>
          </a:p>
        </p:txBody>
      </p:sp>
      <p:sp>
        <p:nvSpPr>
          <p:cNvPr id="85" name="CaixaDeTexto 84"/>
          <p:cNvSpPr txBox="1"/>
          <p:nvPr/>
        </p:nvSpPr>
        <p:spPr>
          <a:xfrm>
            <a:off x="1354239" y="2849138"/>
            <a:ext cx="2305285" cy="1169551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r>
              <a:rPr lang="pt-BR" sz="1400" dirty="0" smtClean="0"/>
              <a:t>Acompanhamento </a:t>
            </a:r>
            <a:r>
              <a:rPr lang="pt-BR" sz="1400" dirty="0"/>
              <a:t>dos vencimentos de contratos e tarifas </a:t>
            </a:r>
            <a:r>
              <a:rPr lang="pt-BR" sz="1400" dirty="0" smtClean="0"/>
              <a:t>com controle das </a:t>
            </a:r>
            <a:r>
              <a:rPr lang="pt-BR" sz="1400" dirty="0"/>
              <a:t>alçadas </a:t>
            </a:r>
            <a:r>
              <a:rPr lang="pt-BR" sz="1400" dirty="0" smtClean="0"/>
              <a:t>para concessão de tarifas a menor.</a:t>
            </a:r>
            <a:endParaRPr lang="pt-BR" sz="1400" dirty="0"/>
          </a:p>
        </p:txBody>
      </p:sp>
      <p:sp>
        <p:nvSpPr>
          <p:cNvPr id="89" name="CaixaDeTexto 88"/>
          <p:cNvSpPr txBox="1"/>
          <p:nvPr/>
        </p:nvSpPr>
        <p:spPr>
          <a:xfrm>
            <a:off x="1111170" y="574849"/>
            <a:ext cx="2631310" cy="1384995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Padronização de procedimentos nas rotinas de convênios, eliminação do trânsito de documentos físicos, ganho em escala, redução de custo operacional. </a:t>
            </a:r>
            <a:endParaRPr lang="pt-BR" sz="1400" dirty="0"/>
          </a:p>
        </p:txBody>
      </p:sp>
      <p:cxnSp>
        <p:nvCxnSpPr>
          <p:cNvPr id="1049" name="Conector angulado 1048"/>
          <p:cNvCxnSpPr>
            <a:endCxn id="98" idx="1"/>
          </p:cNvCxnSpPr>
          <p:nvPr/>
        </p:nvCxnSpPr>
        <p:spPr>
          <a:xfrm rot="5400000" flipH="1" flipV="1">
            <a:off x="7040246" y="-34852"/>
            <a:ext cx="390628" cy="227911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m 97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661" l="0" r="100000">
                        <a14:foregroundMark x1="8202" y1="4386" x2="8202" y2="4386"/>
                        <a14:foregroundMark x1="40063" y1="84795" x2="40063" y2="84795"/>
                        <a14:foregroundMark x1="86751" y1="85088" x2="86751" y2="850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75119" y="581007"/>
            <a:ext cx="608762" cy="65677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491" y1="24425" x2="4491" y2="24425"/>
                        <a14:foregroundMark x1="26048" y1="10632" x2="26048" y2="10632"/>
                        <a14:foregroundMark x1="18862" y1="11494" x2="18862" y2="11494"/>
                        <a14:foregroundMark x1="18563" y1="16954" x2="18563" y2="16954"/>
                        <a14:foregroundMark x1="26048" y1="16954" x2="26048" y2="16954"/>
                        <a14:foregroundMark x1="35928" y1="16667" x2="35928" y2="16667"/>
                        <a14:foregroundMark x1="36826" y1="11494" x2="36826" y2="11494"/>
                        <a14:foregroundMark x1="34431" y1="27299" x2="34431" y2="27299"/>
                        <a14:foregroundMark x1="34132" y1="35632" x2="34132" y2="35632"/>
                        <a14:foregroundMark x1="72455" y1="44540" x2="72455" y2="44540"/>
                        <a14:foregroundMark x1="58084" y1="53736" x2="58084" y2="53736"/>
                        <a14:foregroundMark x1="56287" y1="62069" x2="56287" y2="62069"/>
                        <a14:foregroundMark x1="42814" y1="69540" x2="42814" y2="69540"/>
                        <a14:foregroundMark x1="27844" y1="77874" x2="27844" y2="77874"/>
                        <a14:foregroundMark x1="58084" y1="70115" x2="58084" y2="70115"/>
                        <a14:foregroundMark x1="63772" y1="70115" x2="63772" y2="70115"/>
                        <a14:foregroundMark x1="70659" y1="69253" x2="70659" y2="69253"/>
                        <a14:foregroundMark x1="22455" y1="45977" x2="22455" y2="45977"/>
                        <a14:foregroundMark x1="29042" y1="45402" x2="29042" y2="45402"/>
                        <a14:foregroundMark x1="35928" y1="44540" x2="35928" y2="44540"/>
                        <a14:foregroundMark x1="41916" y1="45977" x2="41916" y2="45977"/>
                        <a14:foregroundMark x1="48503" y1="45977" x2="48503" y2="459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9550" y="3079777"/>
            <a:ext cx="676074" cy="704413"/>
          </a:xfrm>
          <a:prstGeom prst="rect">
            <a:avLst/>
          </a:prstGeom>
        </p:spPr>
      </p:pic>
      <p:pic>
        <p:nvPicPr>
          <p:cNvPr id="102" name="Imagem 101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703" l="0" r="100000">
                        <a14:foregroundMark x1="22093" y1="10089" x2="22093" y2="10089"/>
                        <a14:foregroundMark x1="22965" y1="24629" x2="22965" y2="24629"/>
                        <a14:foregroundMark x1="73547" y1="14837" x2="73547" y2="14837"/>
                        <a14:foregroundMark x1="48837" y1="45401" x2="48837" y2="45401"/>
                        <a14:foregroundMark x1="54651" y1="59644" x2="54651" y2="59644"/>
                        <a14:foregroundMark x1="51744" y1="64095" x2="51744" y2="64095"/>
                        <a14:foregroundMark x1="52907" y1="68546" x2="52907" y2="68546"/>
                        <a14:foregroundMark x1="38663" y1="73887" x2="38663" y2="73887"/>
                        <a14:foregroundMark x1="39244" y1="76855" x2="39244" y2="76855"/>
                        <a14:foregroundMark x1="39826" y1="80712" x2="39826" y2="80712"/>
                        <a14:foregroundMark x1="39826" y1="85757" x2="39826" y2="85757"/>
                        <a14:foregroundMark x1="39244" y1="89318" x2="39244" y2="89318"/>
                        <a14:foregroundMark x1="38953" y1="93769" x2="38953" y2="93769"/>
                        <a14:foregroundMark x1="54651" y1="93472" x2="54651" y2="93472"/>
                        <a14:foregroundMark x1="53488" y1="89614" x2="53488" y2="89614"/>
                        <a14:foregroundMark x1="56105" y1="81306" x2="56105" y2="81306"/>
                        <a14:foregroundMark x1="56686" y1="85757" x2="56686" y2="85757"/>
                        <a14:foregroundMark x1="37791" y1="65579" x2="37791" y2="65579"/>
                        <a14:foregroundMark x1="57267" y1="70920" x2="57267" y2="70920"/>
                        <a14:foregroundMark x1="31686" y1="66766" x2="31686" y2="66766"/>
                        <a14:foregroundMark x1="36337" y1="67656" x2="36337" y2="67656"/>
                        <a14:foregroundMark x1="37209" y1="69733" x2="37209" y2="69733"/>
                        <a14:foregroundMark x1="52326" y1="56677" x2="52326" y2="56677"/>
                        <a14:foregroundMark x1="54070" y1="78042" x2="54070" y2="78042"/>
                        <a14:foregroundMark x1="59302" y1="74777" x2="59302" y2="74777"/>
                        <a14:foregroundMark x1="49419" y1="53709" x2="49419" y2="53709"/>
                        <a14:foregroundMark x1="44186" y1="55193" x2="44186" y2="551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975" y="5692448"/>
            <a:ext cx="734726" cy="7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Imagem 103"/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13261" y="5641704"/>
            <a:ext cx="755033" cy="65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Imagem 104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87" b="100000" l="1180" r="100000">
                        <a14:foregroundMark x1="30383" y1="16046" x2="30383" y2="16046"/>
                        <a14:foregroundMark x1="30383" y1="43840" x2="30383" y2="4384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384" y="965430"/>
            <a:ext cx="586530" cy="603832"/>
          </a:xfrm>
          <a:prstGeom prst="rect">
            <a:avLst/>
          </a:prstGeom>
        </p:spPr>
      </p:pic>
      <p:cxnSp>
        <p:nvCxnSpPr>
          <p:cNvPr id="106" name="Conector reto 105"/>
          <p:cNvCxnSpPr/>
          <p:nvPr/>
        </p:nvCxnSpPr>
        <p:spPr>
          <a:xfrm>
            <a:off x="3687632" y="3430926"/>
            <a:ext cx="316013" cy="2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Imagem 106"/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9388" y="3102387"/>
            <a:ext cx="667058" cy="66305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13658" y="2148854"/>
            <a:ext cx="41646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Md BT" panose="020B0602020204020303" pitchFamily="34" charset="0"/>
              </a:rPr>
              <a:t>Plataforma</a:t>
            </a:r>
          </a:p>
          <a:p>
            <a:pPr algn="ctr"/>
            <a:r>
              <a:rPr lang="pt-B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Futura Md BT" panose="020B0602020204020303" pitchFamily="34" charset="0"/>
              </a:rPr>
              <a:t>d</a:t>
            </a:r>
            <a:r>
              <a:rPr lang="pt-B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Md BT" panose="020B0602020204020303" pitchFamily="34" charset="0"/>
              </a:rPr>
              <a:t>e </a:t>
            </a:r>
          </a:p>
          <a:p>
            <a:pPr algn="ctr"/>
            <a:r>
              <a:rPr lang="pt-BR" sz="5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utura Md BT" panose="020B0602020204020303" pitchFamily="34" charset="0"/>
              </a:rPr>
              <a:t>Convênios</a:t>
            </a:r>
            <a:endParaRPr lang="pt-BR" sz="5400" dirty="0">
              <a:solidFill>
                <a:schemeClr val="tx1">
                  <a:lumMod val="75000"/>
                  <a:lumOff val="25000"/>
                </a:schemeClr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66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23" name="Imagem 2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5517" y="94922"/>
              <a:ext cx="6350695" cy="6763078"/>
            </a:xfrm>
            <a:prstGeom prst="rect">
              <a:avLst/>
            </a:prstGeom>
          </p:spPr>
        </p:pic>
        <p:sp>
          <p:nvSpPr>
            <p:cNvPr id="24" name="Retângulo 23">
              <a:hlinkClick r:id="rId4" action="ppaction://hlinksldjump"/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2">
                <a:lumMod val="75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5" name="Elipse 24"/>
          <p:cNvSpPr/>
          <p:nvPr/>
        </p:nvSpPr>
        <p:spPr>
          <a:xfrm>
            <a:off x="1376828" y="1629780"/>
            <a:ext cx="2828585" cy="29398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CaixaDeTexto 25"/>
          <p:cNvSpPr txBox="1"/>
          <p:nvPr/>
        </p:nvSpPr>
        <p:spPr>
          <a:xfrm>
            <a:off x="1683925" y="1629780"/>
            <a:ext cx="2214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002060"/>
                </a:solidFill>
              </a:rPr>
              <a:t>01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</a:rPr>
              <a:t>LIBERAÇÃO DE PESSOAS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53638" y="3407960"/>
            <a:ext cx="2828585" cy="29398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3546535" y="3407960"/>
            <a:ext cx="2214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002060"/>
                </a:solidFill>
              </a:rPr>
              <a:t>02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</a:rPr>
              <a:t>TARIFAS MANUAIS PENDENTES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5189553" y="1376544"/>
            <a:ext cx="2828585" cy="29398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5496650" y="1376544"/>
            <a:ext cx="2214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002060"/>
                </a:solidFill>
              </a:rPr>
              <a:t>03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</a:rPr>
              <a:t>CONTRATOS VENCIDOS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7501015" y="2915035"/>
            <a:ext cx="2828585" cy="2939823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206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7808112" y="2915035"/>
            <a:ext cx="22143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002060"/>
                </a:solidFill>
              </a:rPr>
              <a:t>04</a:t>
            </a:r>
          </a:p>
          <a:p>
            <a:pPr algn="ctr"/>
            <a:r>
              <a:rPr lang="pt-BR" sz="2000" b="1" dirty="0" smtClean="0">
                <a:solidFill>
                  <a:srgbClr val="002060"/>
                </a:solidFill>
              </a:rPr>
              <a:t>MELHORIA DE PROCESSOS </a:t>
            </a:r>
            <a:endParaRPr lang="pt-BR" sz="2000" b="1" dirty="0">
              <a:solidFill>
                <a:srgbClr val="002060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3560735" y="4892040"/>
            <a:ext cx="22143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solidFill>
                  <a:srgbClr val="002060"/>
                </a:solidFill>
              </a:rPr>
              <a:t>Ação junto ao Gestor para recuperação dos </a:t>
            </a:r>
            <a:r>
              <a:rPr lang="pt-BR" sz="1400" b="1" dirty="0">
                <a:solidFill>
                  <a:srgbClr val="002060"/>
                </a:solidFill>
              </a:rPr>
              <a:t>R$ 31.894.899,80 </a:t>
            </a:r>
            <a:r>
              <a:rPr lang="pt-BR" sz="1400" dirty="0" smtClean="0">
                <a:solidFill>
                  <a:srgbClr val="002060"/>
                </a:solidFill>
              </a:rPr>
              <a:t>em tarifas manuais pendentes de recebimento</a:t>
            </a:r>
            <a:endParaRPr lang="pt-BR" sz="1400" dirty="0">
              <a:solidFill>
                <a:srgbClr val="002060"/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683925" y="3043777"/>
            <a:ext cx="22143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solidFill>
                  <a:srgbClr val="002060"/>
                </a:solidFill>
              </a:rPr>
              <a:t>Automatização de processos com foco na liberação de até 15% do corpo funcional da CN Convênios</a:t>
            </a:r>
            <a:endParaRPr lang="pt-BR" sz="1400" dirty="0">
              <a:solidFill>
                <a:srgbClr val="002060"/>
              </a:solidFill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5496650" y="2838450"/>
            <a:ext cx="22143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solidFill>
                  <a:srgbClr val="002060"/>
                </a:solidFill>
              </a:rPr>
              <a:t>Atuação junto à Rede para </a:t>
            </a:r>
            <a:r>
              <a:rPr lang="pt-BR" sz="1400" dirty="0">
                <a:solidFill>
                  <a:srgbClr val="002060"/>
                </a:solidFill>
              </a:rPr>
              <a:t>atualização</a:t>
            </a:r>
            <a:r>
              <a:rPr lang="pt-BR" sz="1400" dirty="0" smtClean="0">
                <a:solidFill>
                  <a:srgbClr val="002060"/>
                </a:solidFill>
              </a:rPr>
              <a:t> dos </a:t>
            </a:r>
            <a:r>
              <a:rPr lang="pt-BR" sz="1400" b="1" dirty="0">
                <a:solidFill>
                  <a:srgbClr val="002060"/>
                </a:solidFill>
              </a:rPr>
              <a:t>1.556 </a:t>
            </a:r>
            <a:r>
              <a:rPr lang="pt-BR" sz="1400" dirty="0" smtClean="0">
                <a:solidFill>
                  <a:srgbClr val="002060"/>
                </a:solidFill>
              </a:rPr>
              <a:t>contratos vencidos e/ou com tarifas desatualizadas</a:t>
            </a:r>
            <a:endParaRPr lang="pt-BR" sz="1400" b="1" dirty="0">
              <a:solidFill>
                <a:srgbClr val="D40A30"/>
              </a:solidFill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7808112" y="4389989"/>
            <a:ext cx="221439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>
                <a:solidFill>
                  <a:srgbClr val="002060"/>
                </a:solidFill>
              </a:rPr>
              <a:t>Melhoria em processos como homologação de massa teste que irá gerar uma economia na ordem de </a:t>
            </a:r>
            <a:r>
              <a:rPr lang="pt-BR" sz="1400" b="1" dirty="0" smtClean="0">
                <a:solidFill>
                  <a:srgbClr val="002060"/>
                </a:solidFill>
              </a:rPr>
              <a:t>R$ 1,7 milhão/ano </a:t>
            </a:r>
            <a:endParaRPr lang="pt-BR" sz="1400" b="1" dirty="0">
              <a:solidFill>
                <a:srgbClr val="D40A3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3748522" y="211686"/>
            <a:ext cx="41646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Convênios</a:t>
            </a:r>
            <a:endParaRPr lang="pt-BR" sz="5400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70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2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82" y="-141668"/>
            <a:ext cx="10586434" cy="7939826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3215955" y="1098000"/>
            <a:ext cx="5760089" cy="5760000"/>
            <a:chOff x="3215955" y="1098000"/>
            <a:chExt cx="5760089" cy="5760000"/>
          </a:xfrm>
        </p:grpSpPr>
        <p:sp>
          <p:nvSpPr>
            <p:cNvPr id="6" name="Elipse 5"/>
            <p:cNvSpPr>
              <a:spLocks noChangeAspect="1"/>
            </p:cNvSpPr>
            <p:nvPr/>
          </p:nvSpPr>
          <p:spPr>
            <a:xfrm>
              <a:off x="3215955" y="1098000"/>
              <a:ext cx="5760089" cy="5760000"/>
            </a:xfrm>
            <a:prstGeom prst="ellipse">
              <a:avLst/>
            </a:prstGeom>
            <a:solidFill>
              <a:srgbClr val="0D6BB5">
                <a:alpha val="76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706429" y="1657900"/>
              <a:ext cx="4779135" cy="1578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400" b="1" dirty="0" smtClean="0">
                  <a:solidFill>
                    <a:srgbClr val="FFFFFF"/>
                  </a:solidFill>
                  <a:latin typeface="Futura Md BT" panose="020B06020202040203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Objetivo</a:t>
              </a:r>
              <a:endParaRPr lang="pt-BR" dirty="0" smtClean="0">
                <a:solidFill>
                  <a:srgbClr val="FFFFFF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000" dirty="0" smtClean="0">
                  <a:solidFill>
                    <a:srgbClr val="FFFFFF"/>
                  </a:solidFill>
                  <a:latin typeface="Futura Md BT" panose="020B06020202040203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Digitalização, </a:t>
              </a:r>
              <a:r>
                <a:rPr lang="pt-BR" sz="2000" dirty="0">
                  <a:solidFill>
                    <a:srgbClr val="FFFFFF"/>
                  </a:solidFill>
                  <a:latin typeface="Futura Md BT" panose="020B06020202040203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tratamento e manutenção de imagens dos </a:t>
              </a:r>
              <a:r>
                <a:rPr lang="pt-BR" sz="2000" dirty="0" smtClean="0">
                  <a:solidFill>
                    <a:srgbClr val="FFFFFF"/>
                  </a:solidFill>
                  <a:latin typeface="Futura Md BT" panose="020B06020202040203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documentos autenticados </a:t>
              </a:r>
              <a:r>
                <a:rPr lang="pt-BR" sz="2000" dirty="0">
                  <a:solidFill>
                    <a:srgbClr val="FFFFFF"/>
                  </a:solidFill>
                  <a:latin typeface="Futura Md BT" panose="020B06020202040203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no </a:t>
              </a:r>
              <a:r>
                <a:rPr lang="pt-BR" sz="2000" dirty="0" err="1">
                  <a:solidFill>
                    <a:srgbClr val="FFFFFF"/>
                  </a:solidFill>
                  <a:latin typeface="Futura Md BT" panose="020B06020202040203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SISAG</a:t>
              </a:r>
              <a:r>
                <a:rPr lang="pt-BR" sz="2000" dirty="0">
                  <a:solidFill>
                    <a:srgbClr val="D1E3F2"/>
                  </a:solidFill>
                  <a:latin typeface="Futura Md BT" panose="020B06020202040203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. </a:t>
              </a:r>
              <a:endParaRPr lang="pt-BR" dirty="0">
                <a:solidFill>
                  <a:srgbClr val="D1E3F2"/>
                </a:solidFill>
                <a:effectLst/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tângulo 7"/>
            <p:cNvSpPr/>
            <p:nvPr/>
          </p:nvSpPr>
          <p:spPr>
            <a:xfrm>
              <a:off x="3931538" y="3540501"/>
              <a:ext cx="4328916" cy="31005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400" b="1" dirty="0">
                  <a:solidFill>
                    <a:srgbClr val="FFFFFF"/>
                  </a:solidFill>
                  <a:latin typeface="Futura Md BT" panose="020B06020202040203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Benefícios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000" dirty="0">
                  <a:solidFill>
                    <a:srgbClr val="FFFFFF"/>
                  </a:solidFill>
                  <a:latin typeface="Futura Md BT" panose="020B06020202040203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Armazenamento digital dos documentos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000" dirty="0">
                  <a:solidFill>
                    <a:srgbClr val="FFFFFF"/>
                  </a:solidFill>
                  <a:latin typeface="Futura Md BT" panose="020B06020202040203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Consulta Online</a:t>
              </a:r>
            </a:p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pt-BR" sz="2000" dirty="0">
                  <a:solidFill>
                    <a:srgbClr val="FFFFFF"/>
                  </a:solidFill>
                  <a:latin typeface="Futura Md BT" panose="020B0602020204020303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Economia prevista de R$ 25 milhões/ano na guarda e recuperação de documentos de caixa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818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>
            <a:hlinkClick r:id="rId4" action="ppaction://hlinksldjump"/>
          </p:cNvPr>
          <p:cNvSpPr/>
          <p:nvPr/>
        </p:nvSpPr>
        <p:spPr>
          <a:xfrm>
            <a:off x="-579" y="1"/>
            <a:ext cx="12192001" cy="6858000"/>
          </a:xfrm>
          <a:prstGeom prst="rect">
            <a:avLst/>
          </a:prstGeom>
          <a:solidFill>
            <a:schemeClr val="accent1">
              <a:lumMod val="40000"/>
              <a:lumOff val="6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prstClr val="white"/>
              </a:solidFill>
            </a:endParaRPr>
          </a:p>
        </p:txBody>
      </p:sp>
      <p:grpSp>
        <p:nvGrpSpPr>
          <p:cNvPr id="71" name="Grupo 70"/>
          <p:cNvGrpSpPr/>
          <p:nvPr/>
        </p:nvGrpSpPr>
        <p:grpSpPr>
          <a:xfrm>
            <a:off x="326574" y="2610228"/>
            <a:ext cx="7471477" cy="4183055"/>
            <a:chOff x="936360" y="64986"/>
            <a:chExt cx="7471477" cy="4183055"/>
          </a:xfrm>
        </p:grpSpPr>
        <p:grpSp>
          <p:nvGrpSpPr>
            <p:cNvPr id="72" name="Grupo 71"/>
            <p:cNvGrpSpPr/>
            <p:nvPr/>
          </p:nvGrpSpPr>
          <p:grpSpPr>
            <a:xfrm>
              <a:off x="936360" y="64986"/>
              <a:ext cx="4236477" cy="4133446"/>
              <a:chOff x="936360" y="64986"/>
              <a:chExt cx="4236477" cy="4133446"/>
            </a:xfrm>
          </p:grpSpPr>
          <p:sp>
            <p:nvSpPr>
              <p:cNvPr id="74" name="CustomShape 1"/>
              <p:cNvSpPr/>
              <p:nvPr/>
            </p:nvSpPr>
            <p:spPr>
              <a:xfrm>
                <a:off x="936360" y="1616760"/>
                <a:ext cx="1191600" cy="637920"/>
              </a:xfrm>
              <a:prstGeom prst="can">
                <a:avLst>
                  <a:gd name="adj" fmla="val 25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/>
                <a:r>
                  <a:rPr lang="pt-BR" b="1" spc="-1" dirty="0" smtClean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ea typeface="Microsoft YaHei"/>
                  </a:rPr>
                  <a:t>Subcontas</a:t>
                </a:r>
                <a:endParaRPr lang="pt-BR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75" name="CustomShape 4"/>
              <p:cNvSpPr/>
              <p:nvPr/>
            </p:nvSpPr>
            <p:spPr>
              <a:xfrm>
                <a:off x="936360" y="2364120"/>
                <a:ext cx="1191600" cy="637920"/>
              </a:xfrm>
              <a:prstGeom prst="can">
                <a:avLst>
                  <a:gd name="adj" fmla="val 25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/>
                <a:r>
                  <a:rPr lang="pt-BR" b="1" spc="-1" dirty="0" smtClean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ea typeface="Microsoft YaHei"/>
                  </a:rPr>
                  <a:t>Relatórios</a:t>
                </a:r>
                <a:endParaRPr lang="pt-BR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76" name="CustomShape 5"/>
              <p:cNvSpPr/>
              <p:nvPr/>
            </p:nvSpPr>
            <p:spPr>
              <a:xfrm>
                <a:off x="936360" y="3066840"/>
                <a:ext cx="1191600" cy="637920"/>
              </a:xfrm>
              <a:prstGeom prst="can">
                <a:avLst>
                  <a:gd name="adj" fmla="val 25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/>
            </p:style>
            <p:txBody>
              <a:bodyPr lIns="90000" tIns="45000" rIns="90000" bIns="45000" anchor="ctr"/>
              <a:lstStyle/>
              <a:p>
                <a:pPr algn="ctr"/>
                <a:r>
                  <a:rPr lang="pt-BR" b="1" spc="-1" dirty="0" smtClean="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ea typeface="Microsoft YaHei"/>
                  </a:rPr>
                  <a:t>Dados Sistemas</a:t>
                </a:r>
                <a:endParaRPr lang="pt-BR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  <p:sp>
            <p:nvSpPr>
              <p:cNvPr id="77" name="CustomShape 11"/>
              <p:cNvSpPr/>
              <p:nvPr/>
            </p:nvSpPr>
            <p:spPr>
              <a:xfrm>
                <a:off x="2292480" y="2744640"/>
                <a:ext cx="473869" cy="47312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8" name="CustomShape 12"/>
              <p:cNvSpPr/>
              <p:nvPr/>
            </p:nvSpPr>
            <p:spPr>
              <a:xfrm>
                <a:off x="4672209" y="2725843"/>
                <a:ext cx="500628" cy="491919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79" name="Imagem 78"/>
              <p:cNvPicPr>
                <a:picLocks noChangeAspect="1"/>
              </p:cNvPicPr>
              <p:nvPr/>
            </p:nvPicPr>
            <p:blipFill rotWithShape="1">
              <a:blip r:embed="rId5"/>
              <a:srcRect l="30384" r="28797"/>
              <a:stretch/>
            </p:blipFill>
            <p:spPr>
              <a:xfrm>
                <a:off x="2332843" y="64986"/>
                <a:ext cx="2488557" cy="4133446"/>
              </a:xfrm>
              <a:prstGeom prst="rect">
                <a:avLst/>
              </a:prstGeom>
            </p:spPr>
          </p:pic>
        </p:grpSp>
        <p:pic>
          <p:nvPicPr>
            <p:cNvPr id="73" name="Imagem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0729" y="1979695"/>
              <a:ext cx="3777108" cy="2268346"/>
            </a:xfrm>
            <a:prstGeom prst="rect">
              <a:avLst/>
            </a:prstGeom>
          </p:spPr>
        </p:pic>
      </p:grpSp>
      <p:sp>
        <p:nvSpPr>
          <p:cNvPr id="81" name="CaixaDeTexto 80"/>
          <p:cNvSpPr txBox="1"/>
          <p:nvPr/>
        </p:nvSpPr>
        <p:spPr>
          <a:xfrm>
            <a:off x="1005840" y="156754"/>
            <a:ext cx="10357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Plataforma de Conciliação Contábil</a:t>
            </a:r>
            <a:endParaRPr lang="pt-BR" sz="440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grpSp>
        <p:nvGrpSpPr>
          <p:cNvPr id="86" name="Grupo 85"/>
          <p:cNvGrpSpPr/>
          <p:nvPr/>
        </p:nvGrpSpPr>
        <p:grpSpPr>
          <a:xfrm>
            <a:off x="191289" y="1159641"/>
            <a:ext cx="8844165" cy="816494"/>
            <a:chOff x="1919628" y="1082949"/>
            <a:chExt cx="8844165" cy="816494"/>
          </a:xfrm>
        </p:grpSpPr>
        <p:sp>
          <p:nvSpPr>
            <p:cNvPr id="84" name="Retângulo com Canto Diagonal Aparado 83"/>
            <p:cNvSpPr/>
            <p:nvPr/>
          </p:nvSpPr>
          <p:spPr>
            <a:xfrm>
              <a:off x="1919628" y="1082949"/>
              <a:ext cx="8844165" cy="816494"/>
            </a:xfrm>
            <a:prstGeom prst="snip2Diag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627063" indent="92075" algn="ctr"/>
              <a:r>
                <a:rPr lang="pt-BR" sz="2200" dirty="0" smtClean="0">
                  <a:solidFill>
                    <a:prstClr val="white"/>
                  </a:solidFill>
                  <a:latin typeface="Futura Md BT" panose="020B0602020204020303" pitchFamily="34" charset="0"/>
                </a:rPr>
                <a:t>Workflow para </a:t>
              </a:r>
              <a:r>
                <a:rPr lang="pt-BR" sz="2200" dirty="0">
                  <a:solidFill>
                    <a:prstClr val="white"/>
                  </a:solidFill>
                  <a:latin typeface="Futura Md BT" panose="020B0602020204020303" pitchFamily="34" charset="0"/>
                </a:rPr>
                <a:t>análise, tratamento e controle </a:t>
              </a:r>
              <a:r>
                <a:rPr lang="pt-BR" sz="2200" dirty="0" smtClean="0">
                  <a:solidFill>
                    <a:prstClr val="white"/>
                  </a:solidFill>
                  <a:latin typeface="Futura Md BT" panose="020B0602020204020303" pitchFamily="34" charset="0"/>
                </a:rPr>
                <a:t>das Subcontas</a:t>
              </a:r>
              <a:endParaRPr lang="pt-BR" sz="2200" dirty="0">
                <a:solidFill>
                  <a:prstClr val="white"/>
                </a:solidFill>
                <a:latin typeface="Futura Md BT" panose="020B0602020204020303" pitchFamily="34" charset="0"/>
              </a:endParaRPr>
            </a:p>
          </p:txBody>
        </p:sp>
        <p:pic>
          <p:nvPicPr>
            <p:cNvPr id="1026" name="Picture 2" descr="Resultado de imagem para alv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13" b="100000" l="0" r="93021">
                          <a14:foregroundMark x1="53229" y1="91250" x2="22604" y2="97344"/>
                          <a14:foregroundMark x1="24896" y1="90469" x2="42813" y2="98281"/>
                          <a14:foregroundMark x1="78021" y1="27969" x2="42813" y2="687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628" y="1082949"/>
              <a:ext cx="1044438" cy="81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7" name="CaixaDeTexto 86"/>
          <p:cNvSpPr txBox="1"/>
          <p:nvPr/>
        </p:nvSpPr>
        <p:spPr>
          <a:xfrm>
            <a:off x="312310" y="3483271"/>
            <a:ext cx="1149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Base de Dados</a:t>
            </a:r>
            <a:endParaRPr lang="pt-BR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grpSp>
        <p:nvGrpSpPr>
          <p:cNvPr id="90" name="Grupo 89"/>
          <p:cNvGrpSpPr/>
          <p:nvPr/>
        </p:nvGrpSpPr>
        <p:grpSpPr>
          <a:xfrm>
            <a:off x="6370985" y="3214985"/>
            <a:ext cx="5098804" cy="571624"/>
            <a:chOff x="3506207" y="3143188"/>
            <a:chExt cx="5179585" cy="571624"/>
          </a:xfrm>
        </p:grpSpPr>
        <p:grpSp>
          <p:nvGrpSpPr>
            <p:cNvPr id="91" name="Grupo 90"/>
            <p:cNvGrpSpPr/>
            <p:nvPr/>
          </p:nvGrpSpPr>
          <p:grpSpPr>
            <a:xfrm>
              <a:off x="3792019" y="3200350"/>
              <a:ext cx="4893773" cy="457299"/>
              <a:chOff x="338972" y="228530"/>
              <a:chExt cx="4893773" cy="457299"/>
            </a:xfrm>
          </p:grpSpPr>
          <p:sp>
            <p:nvSpPr>
              <p:cNvPr id="93" name="Retângulo 92"/>
              <p:cNvSpPr/>
              <p:nvPr/>
            </p:nvSpPr>
            <p:spPr>
              <a:xfrm>
                <a:off x="338972" y="228530"/>
                <a:ext cx="4893773" cy="457299"/>
              </a:xfrm>
              <a:prstGeom prst="rect">
                <a:avLst/>
              </a:prstGeom>
              <a:gradFill rotWithShape="0">
                <a:gsLst>
                  <a:gs pos="79000">
                    <a:srgbClr val="206672"/>
                  </a:gs>
                  <a:gs pos="40000">
                    <a:srgbClr val="002060"/>
                  </a:gs>
                  <a:gs pos="100000">
                    <a:srgbClr val="00CC99"/>
                  </a:gs>
                </a:gsLst>
                <a:lin ang="3600000" scaled="0"/>
              </a:gra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4" name="Retângulo 93"/>
              <p:cNvSpPr/>
              <p:nvPr/>
            </p:nvSpPr>
            <p:spPr>
              <a:xfrm>
                <a:off x="338972" y="228530"/>
                <a:ext cx="4511519" cy="4572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2982" tIns="53340" rIns="53340" bIns="53340" numCol="1" spcCol="1270" anchor="ctr" anchorCtr="0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2100" dirty="0" smtClean="0">
                    <a:solidFill>
                      <a:prstClr val="white"/>
                    </a:solidFill>
                  </a:rPr>
                  <a:t>Mapeamento de registros pendentes</a:t>
                </a:r>
                <a:endParaRPr lang="pt-BR" sz="2100" dirty="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2" name="Elipse 91"/>
            <p:cNvSpPr/>
            <p:nvPr/>
          </p:nvSpPr>
          <p:spPr>
            <a:xfrm>
              <a:off x="3506207" y="3143188"/>
              <a:ext cx="571624" cy="571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96" name="Grupo 95"/>
          <p:cNvGrpSpPr/>
          <p:nvPr/>
        </p:nvGrpSpPr>
        <p:grpSpPr>
          <a:xfrm>
            <a:off x="6968819" y="4204631"/>
            <a:ext cx="5579621" cy="571624"/>
            <a:chOff x="3506207" y="3143188"/>
            <a:chExt cx="5579621" cy="571624"/>
          </a:xfrm>
        </p:grpSpPr>
        <p:grpSp>
          <p:nvGrpSpPr>
            <p:cNvPr id="97" name="Grupo 96"/>
            <p:cNvGrpSpPr/>
            <p:nvPr/>
          </p:nvGrpSpPr>
          <p:grpSpPr>
            <a:xfrm>
              <a:off x="3792019" y="3200350"/>
              <a:ext cx="5293809" cy="457299"/>
              <a:chOff x="338972" y="228530"/>
              <a:chExt cx="5293809" cy="457299"/>
            </a:xfrm>
          </p:grpSpPr>
          <p:sp>
            <p:nvSpPr>
              <p:cNvPr id="99" name="Retângulo 98"/>
              <p:cNvSpPr/>
              <p:nvPr/>
            </p:nvSpPr>
            <p:spPr>
              <a:xfrm>
                <a:off x="338973" y="228530"/>
                <a:ext cx="4742962" cy="457299"/>
              </a:xfrm>
              <a:prstGeom prst="rect">
                <a:avLst/>
              </a:prstGeom>
              <a:gradFill rotWithShape="0">
                <a:gsLst>
                  <a:gs pos="79000">
                    <a:srgbClr val="206672"/>
                  </a:gs>
                  <a:gs pos="40000">
                    <a:srgbClr val="002060"/>
                  </a:gs>
                  <a:gs pos="100000">
                    <a:srgbClr val="00CC99"/>
                  </a:gs>
                </a:gsLst>
                <a:lin ang="3600000" scaled="0"/>
              </a:gra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0" name="Retângulo 99"/>
              <p:cNvSpPr/>
              <p:nvPr/>
            </p:nvSpPr>
            <p:spPr>
              <a:xfrm>
                <a:off x="338972" y="228530"/>
                <a:ext cx="5293809" cy="4572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2982" tIns="53340" rIns="53340" bIns="53340" numCol="1" spcCol="1270" anchor="ctr" anchorCtr="0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2100" dirty="0">
                    <a:solidFill>
                      <a:prstClr val="white"/>
                    </a:solidFill>
                  </a:rPr>
                  <a:t>Acompanhamento de inconsistências</a:t>
                </a:r>
              </a:p>
            </p:txBody>
          </p:sp>
        </p:grpSp>
        <p:sp>
          <p:nvSpPr>
            <p:cNvPr id="98" name="Elipse 97"/>
            <p:cNvSpPr/>
            <p:nvPr/>
          </p:nvSpPr>
          <p:spPr>
            <a:xfrm>
              <a:off x="3506207" y="3143188"/>
              <a:ext cx="571624" cy="571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01" name="Grupo 100"/>
          <p:cNvGrpSpPr/>
          <p:nvPr/>
        </p:nvGrpSpPr>
        <p:grpSpPr>
          <a:xfrm>
            <a:off x="5799361" y="2235161"/>
            <a:ext cx="5179585" cy="571624"/>
            <a:chOff x="3506207" y="3143188"/>
            <a:chExt cx="5179585" cy="571624"/>
          </a:xfrm>
        </p:grpSpPr>
        <p:grpSp>
          <p:nvGrpSpPr>
            <p:cNvPr id="102" name="Grupo 101"/>
            <p:cNvGrpSpPr/>
            <p:nvPr/>
          </p:nvGrpSpPr>
          <p:grpSpPr>
            <a:xfrm>
              <a:off x="3792019" y="3200350"/>
              <a:ext cx="4893773" cy="457299"/>
              <a:chOff x="338972" y="228530"/>
              <a:chExt cx="4893773" cy="457299"/>
            </a:xfrm>
          </p:grpSpPr>
          <p:sp>
            <p:nvSpPr>
              <p:cNvPr id="104" name="Retângulo 103"/>
              <p:cNvSpPr/>
              <p:nvPr/>
            </p:nvSpPr>
            <p:spPr>
              <a:xfrm>
                <a:off x="338972" y="228530"/>
                <a:ext cx="4893773" cy="457299"/>
              </a:xfrm>
              <a:prstGeom prst="rect">
                <a:avLst/>
              </a:prstGeom>
              <a:gradFill rotWithShape="0">
                <a:gsLst>
                  <a:gs pos="79000">
                    <a:srgbClr val="206672"/>
                  </a:gs>
                  <a:gs pos="40000">
                    <a:srgbClr val="002060"/>
                  </a:gs>
                  <a:gs pos="100000">
                    <a:srgbClr val="00CC99"/>
                  </a:gs>
                </a:gsLst>
                <a:lin ang="3600000" scaled="0"/>
              </a:gra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5" name="Retângulo 104"/>
              <p:cNvSpPr/>
              <p:nvPr/>
            </p:nvSpPr>
            <p:spPr>
              <a:xfrm>
                <a:off x="338972" y="228530"/>
                <a:ext cx="4893773" cy="4572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2982" tIns="53340" rIns="53340" bIns="53340" numCol="1" spcCol="1270" anchor="ctr" anchorCtr="0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2100" dirty="0">
                    <a:solidFill>
                      <a:prstClr val="white"/>
                    </a:solidFill>
                  </a:rPr>
                  <a:t>Inteligência e otimização do processo</a:t>
                </a:r>
              </a:p>
            </p:txBody>
          </p:sp>
        </p:grpSp>
        <p:sp>
          <p:nvSpPr>
            <p:cNvPr id="103" name="Elipse 102"/>
            <p:cNvSpPr/>
            <p:nvPr/>
          </p:nvSpPr>
          <p:spPr>
            <a:xfrm>
              <a:off x="3506207" y="3143188"/>
              <a:ext cx="571624" cy="571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grpSp>
        <p:nvGrpSpPr>
          <p:cNvPr id="106" name="Grupo 105"/>
          <p:cNvGrpSpPr/>
          <p:nvPr/>
        </p:nvGrpSpPr>
        <p:grpSpPr>
          <a:xfrm>
            <a:off x="7656457" y="5224305"/>
            <a:ext cx="4876964" cy="571624"/>
            <a:chOff x="3506207" y="3143188"/>
            <a:chExt cx="5179585" cy="571624"/>
          </a:xfrm>
        </p:grpSpPr>
        <p:grpSp>
          <p:nvGrpSpPr>
            <p:cNvPr id="107" name="Grupo 106"/>
            <p:cNvGrpSpPr/>
            <p:nvPr/>
          </p:nvGrpSpPr>
          <p:grpSpPr>
            <a:xfrm>
              <a:off x="3792019" y="3200350"/>
              <a:ext cx="4893773" cy="457299"/>
              <a:chOff x="338972" y="228530"/>
              <a:chExt cx="4893773" cy="457299"/>
            </a:xfrm>
          </p:grpSpPr>
          <p:sp>
            <p:nvSpPr>
              <p:cNvPr id="109" name="Retângulo 108"/>
              <p:cNvSpPr/>
              <p:nvPr/>
            </p:nvSpPr>
            <p:spPr>
              <a:xfrm>
                <a:off x="338972" y="228530"/>
                <a:ext cx="4530552" cy="457299"/>
              </a:xfrm>
              <a:prstGeom prst="rect">
                <a:avLst/>
              </a:prstGeom>
              <a:gradFill rotWithShape="0">
                <a:gsLst>
                  <a:gs pos="79000">
                    <a:srgbClr val="206672"/>
                  </a:gs>
                  <a:gs pos="40000">
                    <a:srgbClr val="002060"/>
                  </a:gs>
                  <a:gs pos="100000">
                    <a:srgbClr val="00CC99"/>
                  </a:gs>
                </a:gsLst>
                <a:lin ang="3600000" scaled="0"/>
              </a:gra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0" name="Retângulo 109"/>
              <p:cNvSpPr/>
              <p:nvPr/>
            </p:nvSpPr>
            <p:spPr>
              <a:xfrm>
                <a:off x="338972" y="228530"/>
                <a:ext cx="4893773" cy="457299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62982" tIns="53340" rIns="53340" bIns="53340" numCol="1" spcCol="1270" anchor="ctr" anchorCtr="0">
                <a:noAutofit/>
              </a:bodyPr>
              <a:lstStyle/>
              <a:p>
                <a:pPr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2100" dirty="0">
                    <a:solidFill>
                      <a:prstClr val="white"/>
                    </a:solidFill>
                  </a:rPr>
                  <a:t>Redução de custo operacional</a:t>
                </a:r>
              </a:p>
            </p:txBody>
          </p:sp>
        </p:grpSp>
        <p:sp>
          <p:nvSpPr>
            <p:cNvPr id="108" name="Elipse 107"/>
            <p:cNvSpPr/>
            <p:nvPr/>
          </p:nvSpPr>
          <p:spPr>
            <a:xfrm>
              <a:off x="3506207" y="3143188"/>
              <a:ext cx="571624" cy="571624"/>
            </a:xfrm>
            <a:prstGeom prst="ellips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33691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tângulo 81">
            <a:hlinkClick r:id="rId4" action="ppaction://hlinksldjump"/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7C7C7C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>
              <a:solidFill>
                <a:prstClr val="white"/>
              </a:solidFill>
            </a:endParaRPr>
          </a:p>
        </p:txBody>
      </p:sp>
      <p:graphicFrame>
        <p:nvGraphicFramePr>
          <p:cNvPr id="37" name="Diagrama 36"/>
          <p:cNvGraphicFramePr/>
          <p:nvPr>
            <p:extLst>
              <p:ext uri="{D42A27DB-BD31-4B8C-83A1-F6EECF244321}">
                <p14:modId xmlns:p14="http://schemas.microsoft.com/office/powerpoint/2010/main" val="1414622307"/>
              </p:ext>
            </p:extLst>
          </p:nvPr>
        </p:nvGraphicFramePr>
        <p:xfrm>
          <a:off x="1635617" y="502276"/>
          <a:ext cx="8435662" cy="5808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569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4481" y="0"/>
            <a:ext cx="14813282" cy="68580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698379" y="5345276"/>
            <a:ext cx="378821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6600" dirty="0">
                <a:solidFill>
                  <a:srgbClr val="E3EDF6"/>
                </a:solidFill>
                <a:latin typeface="Futura Md BT" panose="020B0602020204020303" pitchFamily="34" charset="0"/>
              </a:rPr>
              <a:t>Negócios</a:t>
            </a:r>
          </a:p>
        </p:txBody>
      </p:sp>
      <p:sp>
        <p:nvSpPr>
          <p:cNvPr id="8" name="Elipse 7">
            <a:hlinkClick r:id="rId4" action="ppaction://hlinksldjump"/>
          </p:cNvPr>
          <p:cNvSpPr/>
          <p:nvPr/>
        </p:nvSpPr>
        <p:spPr>
          <a:xfrm>
            <a:off x="6974621" y="1223942"/>
            <a:ext cx="1842807" cy="1869041"/>
          </a:xfrm>
          <a:prstGeom prst="ellipse">
            <a:avLst/>
          </a:prstGeom>
          <a:solidFill>
            <a:srgbClr val="5E707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pt-BR" sz="1400" b="1" dirty="0">
                <a:ea typeface="Times New Roman" panose="02020603050405020304" pitchFamily="18" charset="0"/>
              </a:rPr>
              <a:t>Custódia </a:t>
            </a:r>
          </a:p>
          <a:p>
            <a:pPr algn="ctr">
              <a:spcAft>
                <a:spcPts val="0"/>
              </a:spcAft>
            </a:pPr>
            <a:r>
              <a:rPr lang="pt-BR" sz="1400" b="1" dirty="0">
                <a:ea typeface="Times New Roman" panose="02020603050405020304" pitchFamily="18" charset="0"/>
              </a:rPr>
              <a:t>Qualificada </a:t>
            </a:r>
          </a:p>
          <a:p>
            <a:pPr algn="ctr">
              <a:spcAft>
                <a:spcPts val="0"/>
              </a:spcAft>
            </a:pPr>
            <a:endParaRPr lang="pt-BR" sz="1400" b="1" dirty="0">
              <a:ea typeface="Times New Roman" panose="02020603050405020304" pitchFamily="18" charset="0"/>
            </a:endParaRPr>
          </a:p>
        </p:txBody>
      </p:sp>
      <p:sp>
        <p:nvSpPr>
          <p:cNvPr id="12" name="Elipse 11">
            <a:hlinkClick r:id="rId5" action="ppaction://hlinksldjump"/>
          </p:cNvPr>
          <p:cNvSpPr/>
          <p:nvPr/>
        </p:nvSpPr>
        <p:spPr>
          <a:xfrm>
            <a:off x="6108995" y="3962589"/>
            <a:ext cx="1787029" cy="1795365"/>
          </a:xfrm>
          <a:prstGeom prst="ellipse">
            <a:avLst/>
          </a:prstGeom>
          <a:solidFill>
            <a:srgbClr val="5E707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pt-BR" sz="1600" b="1" dirty="0" smtClean="0">
                <a:ea typeface="Times New Roman" panose="02020603050405020304" pitchFamily="18" charset="0"/>
              </a:rPr>
              <a:t>Dossiê</a:t>
            </a:r>
          </a:p>
          <a:p>
            <a:pPr algn="ctr">
              <a:spcAft>
                <a:spcPts val="0"/>
              </a:spcAft>
            </a:pPr>
            <a:r>
              <a:rPr lang="pt-BR" sz="1600" b="1" dirty="0" smtClean="0">
                <a:ea typeface="Times New Roman" panose="02020603050405020304" pitchFamily="18" charset="0"/>
              </a:rPr>
              <a:t>Digital </a:t>
            </a:r>
            <a:endParaRPr lang="pt-BR" sz="1600" b="1" dirty="0">
              <a:ea typeface="Times New Roman" panose="02020603050405020304" pitchFamily="18" charset="0"/>
            </a:endParaRPr>
          </a:p>
        </p:txBody>
      </p:sp>
      <p:sp>
        <p:nvSpPr>
          <p:cNvPr id="13" name="Elipse 12">
            <a:hlinkClick r:id="rId6" action="ppaction://hlinksldjump"/>
          </p:cNvPr>
          <p:cNvSpPr>
            <a:spLocks noChangeAspect="1"/>
          </p:cNvSpPr>
          <p:nvPr/>
        </p:nvSpPr>
        <p:spPr>
          <a:xfrm>
            <a:off x="2447554" y="3870172"/>
            <a:ext cx="1680309" cy="1614005"/>
          </a:xfrm>
          <a:prstGeom prst="ellipse">
            <a:avLst/>
          </a:prstGeom>
          <a:solidFill>
            <a:srgbClr val="5E707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pt-BR" sz="1400" b="1" dirty="0">
                <a:ea typeface="Times New Roman" panose="02020603050405020304" pitchFamily="18" charset="0"/>
              </a:rPr>
              <a:t>Mobile </a:t>
            </a:r>
          </a:p>
          <a:p>
            <a:pPr algn="ctr">
              <a:spcAft>
                <a:spcPts val="0"/>
              </a:spcAft>
            </a:pPr>
            <a:r>
              <a:rPr lang="pt-BR" sz="1400" b="1" dirty="0">
                <a:ea typeface="Times New Roman" panose="02020603050405020304" pitchFamily="18" charset="0"/>
              </a:rPr>
              <a:t>Parceiro</a:t>
            </a:r>
          </a:p>
        </p:txBody>
      </p:sp>
      <p:sp>
        <p:nvSpPr>
          <p:cNvPr id="14" name="Elipse 13">
            <a:hlinkClick r:id="rId7" action="ppaction://hlinksldjump"/>
          </p:cNvPr>
          <p:cNvSpPr>
            <a:spLocks noChangeAspect="1"/>
          </p:cNvSpPr>
          <p:nvPr/>
        </p:nvSpPr>
        <p:spPr>
          <a:xfrm>
            <a:off x="1140389" y="2318983"/>
            <a:ext cx="1548949" cy="1548000"/>
          </a:xfrm>
          <a:prstGeom prst="ellipse">
            <a:avLst/>
          </a:prstGeom>
          <a:solidFill>
            <a:srgbClr val="5E707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pt-BR" sz="1400" b="1" dirty="0">
                <a:ea typeface="Times New Roman" panose="02020603050405020304" pitchFamily="18" charset="0"/>
              </a:rPr>
              <a:t>Escrituração </a:t>
            </a:r>
          </a:p>
          <a:p>
            <a:pPr algn="ctr">
              <a:spcAft>
                <a:spcPts val="0"/>
              </a:spcAft>
            </a:pPr>
            <a:r>
              <a:rPr lang="pt-BR" sz="1400" b="1" dirty="0">
                <a:ea typeface="Times New Roman" panose="02020603050405020304" pitchFamily="18" charset="0"/>
              </a:rPr>
              <a:t>de </a:t>
            </a:r>
          </a:p>
          <a:p>
            <a:pPr algn="ctr">
              <a:spcAft>
                <a:spcPts val="0"/>
              </a:spcAft>
            </a:pPr>
            <a:r>
              <a:rPr lang="pt-BR" sz="1400" b="1" dirty="0">
                <a:ea typeface="Times New Roman" panose="02020603050405020304" pitchFamily="18" charset="0"/>
              </a:rPr>
              <a:t>Ativos</a:t>
            </a:r>
          </a:p>
        </p:txBody>
      </p:sp>
    </p:spTree>
    <p:extLst>
      <p:ext uri="{BB962C8B-B14F-4D97-AF65-F5344CB8AC3E}">
        <p14:creationId xmlns:p14="http://schemas.microsoft.com/office/powerpoint/2010/main" val="29029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979" cy="6856327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-285751" y="-201627"/>
            <a:ext cx="6593953" cy="7269177"/>
          </a:xfrm>
          <a:prstGeom prst="rect">
            <a:avLst/>
          </a:prstGeom>
          <a:solidFill>
            <a:schemeClr val="bg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2034" y="168475"/>
            <a:ext cx="5895454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pt-BR" sz="3600" b="1" dirty="0" smtClean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>Ações Estruturantes</a:t>
            </a:r>
          </a:p>
          <a:p>
            <a:pPr>
              <a:spcAft>
                <a:spcPts val="0"/>
              </a:spcAft>
            </a:pPr>
            <a:endParaRPr lang="pt-BR" sz="3600" b="1" dirty="0" smtClean="0">
              <a:solidFill>
                <a:srgbClr val="FAFAFA"/>
              </a:solidFill>
              <a:latin typeface="Futura Md BT" panose="020B0602020204020303" pitchFamily="34" charset="0"/>
              <a:ea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Qualificação da Equipe para Fundos Estruturados e ativos de maior complexidade;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Participação em congressos e eventos nacionais e internacionais;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Finalização do trabalho de dimensionamento pela GEPER;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Contabilidade de ativos de terceiros;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Sistema para precificação de ativos;</a:t>
            </a:r>
          </a:p>
          <a:p>
            <a:pPr marL="285750" lvl="0" indent="-285750">
              <a:buFont typeface="Wingdings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spcAft>
                <a:spcPts val="0"/>
              </a:spcAft>
            </a:pPr>
            <a:endParaRPr lang="pt-BR" b="1" dirty="0" smtClean="0">
              <a:solidFill>
                <a:srgbClr val="FAFAFA"/>
              </a:solidFill>
              <a:latin typeface="Futura Md BT" panose="020B0602020204020303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sz="3600" b="1" dirty="0" smtClean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>Resultados Esperados</a:t>
            </a:r>
            <a:r>
              <a:rPr lang="pt-BR" sz="3600" b="1" dirty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/>
            </a:r>
            <a:br>
              <a:rPr lang="pt-BR" sz="3600" b="1" dirty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</a:br>
            <a:endParaRPr lang="pt-BR" dirty="0">
              <a:solidFill>
                <a:srgbClr val="FAFAFA"/>
              </a:solidFill>
              <a:latin typeface="Futura Md BT" panose="020B0602020204020303" pitchFamily="34" charset="0"/>
              <a:ea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Aumento de </a:t>
            </a:r>
            <a:r>
              <a:rPr lang="pt-BR" dirty="0" err="1">
                <a:solidFill>
                  <a:schemeClr val="bg1"/>
                </a:solidFill>
              </a:rPr>
              <a:t>Share</a:t>
            </a:r>
            <a:r>
              <a:rPr lang="pt-BR" dirty="0">
                <a:solidFill>
                  <a:schemeClr val="bg1"/>
                </a:solidFill>
              </a:rPr>
              <a:t>: R$ 2 Milhões </a:t>
            </a:r>
            <a:r>
              <a:rPr lang="pt-BR" dirty="0" err="1">
                <a:solidFill>
                  <a:schemeClr val="bg1"/>
                </a:solidFill>
              </a:rPr>
              <a:t>a.a</a:t>
            </a:r>
            <a:r>
              <a:rPr lang="pt-BR" dirty="0">
                <a:solidFill>
                  <a:schemeClr val="bg1"/>
                </a:solidFill>
              </a:rPr>
              <a:t>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Absorver fundos VIART custodiados fora da CAIXA: R$ 1,8 Milhão </a:t>
            </a:r>
            <a:r>
              <a:rPr lang="pt-BR" dirty="0" err="1">
                <a:solidFill>
                  <a:schemeClr val="bg1"/>
                </a:solidFill>
              </a:rPr>
              <a:t>a.a</a:t>
            </a:r>
            <a:endParaRPr lang="pt-BR" dirty="0">
              <a:solidFill>
                <a:schemeClr val="bg1"/>
              </a:solidFill>
            </a:endParaRP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Renegociação de taxa de custódia para fundos VIART de 0,005% para 0,03% </a:t>
            </a:r>
            <a:r>
              <a:rPr lang="pt-BR" dirty="0" err="1">
                <a:solidFill>
                  <a:schemeClr val="bg1"/>
                </a:solidFill>
              </a:rPr>
              <a:t>a.a</a:t>
            </a:r>
            <a:r>
              <a:rPr lang="pt-BR" dirty="0">
                <a:solidFill>
                  <a:schemeClr val="bg1"/>
                </a:solidFill>
              </a:rPr>
              <a:t>: R$ 20 Milhões </a:t>
            </a:r>
            <a:r>
              <a:rPr lang="pt-BR" dirty="0" err="1" smtClean="0">
                <a:solidFill>
                  <a:schemeClr val="bg1"/>
                </a:solidFill>
              </a:rPr>
              <a:t>a.a</a:t>
            </a:r>
            <a:endParaRPr lang="pt-BR" dirty="0" smtClean="0">
              <a:solidFill>
                <a:schemeClr val="bg1"/>
              </a:solidFill>
            </a:endParaRPr>
          </a:p>
          <a:p>
            <a:pPr marL="285750" lvl="0" indent="-285750">
              <a:buFont typeface="Wingdings" pitchFamily="2" charset="2"/>
              <a:buChar char="ü"/>
            </a:pPr>
            <a:endParaRPr lang="pt-BR" dirty="0" smtClean="0">
              <a:solidFill>
                <a:schemeClr val="bg1"/>
              </a:solidFill>
            </a:endParaRPr>
          </a:p>
          <a:p>
            <a:pPr marL="285750" lvl="0" indent="-285750">
              <a:buFont typeface="Wingdings" pitchFamily="2" charset="2"/>
              <a:buChar char="ü"/>
            </a:pPr>
            <a:endParaRPr lang="pt-BR" dirty="0" smtClean="0">
              <a:solidFill>
                <a:schemeClr val="bg1"/>
              </a:solidFill>
            </a:endParaRPr>
          </a:p>
          <a:p>
            <a:pPr marL="285750" lvl="0" indent="-285750">
              <a:buFont typeface="Wingdings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spcAft>
                <a:spcPts val="0"/>
              </a:spcAft>
            </a:pPr>
            <a:r>
              <a:rPr lang="pt-BR" b="1" dirty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/>
            </a:r>
            <a:br>
              <a:rPr lang="pt-BR" b="1" dirty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</a:br>
            <a:endParaRPr lang="pt-BR" dirty="0">
              <a:solidFill>
                <a:srgbClr val="FAFAFA"/>
              </a:solidFill>
              <a:effectLst/>
              <a:latin typeface="Futura Md BT" panose="020B06020202040203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7316978" y="4478551"/>
            <a:ext cx="433003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Custódia </a:t>
            </a:r>
          </a:p>
          <a:p>
            <a:pPr algn="ctr"/>
            <a:r>
              <a:rPr lang="pt-BR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Qualificada</a:t>
            </a:r>
            <a:endParaRPr lang="pt-B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30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84815" cy="6932428"/>
          </a:xfrm>
          <a:prstGeom prst="rect">
            <a:avLst/>
          </a:prstGeom>
        </p:spPr>
      </p:pic>
      <p:sp>
        <p:nvSpPr>
          <p:cNvPr id="3" name="Retângulo de cantos arredondados 2"/>
          <p:cNvSpPr/>
          <p:nvPr/>
        </p:nvSpPr>
        <p:spPr>
          <a:xfrm>
            <a:off x="2151529" y="1285993"/>
            <a:ext cx="7368988" cy="4225972"/>
          </a:xfrm>
          <a:prstGeom prst="roundRect">
            <a:avLst/>
          </a:prstGeom>
          <a:solidFill>
            <a:srgbClr val="0C2C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 smtClean="0">
                <a:latin typeface="Bodoni MT" panose="02070603080606020203" pitchFamily="18" charset="0"/>
              </a:rPr>
              <a:t>Prover </a:t>
            </a:r>
            <a:r>
              <a:rPr lang="pt-BR" sz="4000" dirty="0">
                <a:latin typeface="Bodoni MT" panose="02070603080606020203" pitchFamily="18" charset="0"/>
              </a:rPr>
              <a:t>soluções e suporte aos negócios da CAIXA, primando pela excelência na execução das atividades sob sua gestão.</a:t>
            </a:r>
            <a:r>
              <a:rPr lang="pt-BR" sz="4000" dirty="0" smtClean="0">
                <a:latin typeface="Bodoni MT" panose="02070603080606020203" pitchFamily="18" charset="0"/>
              </a:rPr>
              <a:t> </a:t>
            </a:r>
            <a:endParaRPr lang="pt-BR" sz="4000" dirty="0"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57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54"/>
            <a:ext cx="13149943" cy="694481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-285751" y="-201627"/>
            <a:ext cx="6593953" cy="7269177"/>
          </a:xfrm>
          <a:prstGeom prst="rect">
            <a:avLst/>
          </a:prstGeom>
          <a:solidFill>
            <a:srgbClr val="38697E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02034" y="168475"/>
            <a:ext cx="5895454" cy="729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pt-BR" sz="3600" b="1" dirty="0" smtClean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>Objetivo</a:t>
            </a:r>
          </a:p>
          <a:p>
            <a:pPr>
              <a:spcAft>
                <a:spcPts val="0"/>
              </a:spcAft>
            </a:pPr>
            <a:endParaRPr lang="pt-BR" sz="3600" b="1" dirty="0" smtClean="0">
              <a:solidFill>
                <a:srgbClr val="FAFAFA"/>
              </a:solidFill>
              <a:latin typeface="Futura Md BT" panose="020B0602020204020303" pitchFamily="34" charset="0"/>
              <a:ea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Estruturar a o serviço de Escrituração CAIXA para atuar na escrituração de ações e outros </a:t>
            </a:r>
            <a:r>
              <a:rPr lang="pt-BR" dirty="0" smtClean="0">
                <a:solidFill>
                  <a:schemeClr val="bg1"/>
                </a:solidFill>
              </a:rPr>
              <a:t>ativos.</a:t>
            </a:r>
            <a:endParaRPr lang="pt-BR" dirty="0">
              <a:solidFill>
                <a:schemeClr val="bg1"/>
              </a:solidFill>
            </a:endParaRPr>
          </a:p>
          <a:p>
            <a:pPr marL="285750" lvl="0" indent="-285750">
              <a:buFont typeface="Wingdings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spcAft>
                <a:spcPts val="0"/>
              </a:spcAft>
            </a:pPr>
            <a:endParaRPr lang="pt-BR" b="1" dirty="0" smtClean="0">
              <a:solidFill>
                <a:srgbClr val="FAFAFA"/>
              </a:solidFill>
              <a:latin typeface="Futura Md BT" panose="020B0602020204020303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sz="3600" b="1" dirty="0" smtClean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>Resultados Esperados</a:t>
            </a:r>
            <a:r>
              <a:rPr lang="pt-BR" sz="3600" b="1" dirty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/>
            </a:r>
            <a:br>
              <a:rPr lang="pt-BR" sz="3600" b="1" dirty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</a:br>
            <a:endParaRPr lang="pt-BR" dirty="0">
              <a:solidFill>
                <a:srgbClr val="FAFAFA"/>
              </a:solidFill>
              <a:latin typeface="Futura Md BT" panose="020B0602020204020303" pitchFamily="34" charset="0"/>
              <a:ea typeface="Times New Roman" panose="02020603050405020304" pitchFamily="18" charset="0"/>
            </a:endParaRP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Oferecer serviços a Grandes Empresas, clientes corporativos;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Participação em licitações de privatizações;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Cadastro de acionistas investidores integrado ao SICLI;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Receitas por número de ações e por </a:t>
            </a:r>
            <a:r>
              <a:rPr lang="pt-BR" dirty="0" smtClean="0">
                <a:solidFill>
                  <a:schemeClr val="bg1"/>
                </a:solidFill>
              </a:rPr>
              <a:t>eventos</a:t>
            </a:r>
            <a:r>
              <a:rPr lang="pt-BR" dirty="0">
                <a:solidFill>
                  <a:schemeClr val="bg1"/>
                </a:solidFill>
              </a:rPr>
              <a:t>;</a:t>
            </a:r>
          </a:p>
          <a:p>
            <a:pPr marL="285750" lvl="0" indent="-285750">
              <a:buFont typeface="Wingdings" pitchFamily="2" charset="2"/>
              <a:buChar char="ü"/>
            </a:pPr>
            <a:r>
              <a:rPr lang="pt-BR" dirty="0">
                <a:solidFill>
                  <a:schemeClr val="bg1"/>
                </a:solidFill>
              </a:rPr>
              <a:t>Receitas RPS: R$ 2,5 MM até 2019, com perspectiva de ganho exponencial, considerando tempo para início de resultado das ações, com incremento médio de R$ 1,25 MM/ano até o 5º ano, quando se estabilizaria na casa dos R$ 5 MM/ano.</a:t>
            </a:r>
          </a:p>
          <a:p>
            <a:pPr marL="285750" lvl="0" indent="-285750">
              <a:buFont typeface="Wingdings" pitchFamily="2" charset="2"/>
              <a:buChar char="ü"/>
            </a:pPr>
            <a:endParaRPr lang="pt-BR" dirty="0" smtClean="0">
              <a:solidFill>
                <a:schemeClr val="bg1"/>
              </a:solidFill>
            </a:endParaRPr>
          </a:p>
          <a:p>
            <a:pPr marL="285750" lvl="0" indent="-285750">
              <a:buFont typeface="Wingdings" pitchFamily="2" charset="2"/>
              <a:buChar char="ü"/>
            </a:pPr>
            <a:endParaRPr lang="pt-BR" dirty="0" smtClean="0">
              <a:solidFill>
                <a:schemeClr val="bg1"/>
              </a:solidFill>
            </a:endParaRPr>
          </a:p>
          <a:p>
            <a:pPr marL="285750" lvl="0" indent="-285750">
              <a:buFont typeface="Wingdings" pitchFamily="2" charset="2"/>
              <a:buChar char="ü"/>
            </a:pPr>
            <a:endParaRPr lang="pt-BR" dirty="0">
              <a:solidFill>
                <a:schemeClr val="bg1"/>
              </a:solidFill>
            </a:endParaRPr>
          </a:p>
          <a:p>
            <a:pPr>
              <a:spcAft>
                <a:spcPts val="0"/>
              </a:spcAft>
            </a:pPr>
            <a:r>
              <a:rPr lang="pt-BR" b="1" dirty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  <a:t/>
            </a:r>
            <a:br>
              <a:rPr lang="pt-BR" b="1" dirty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rPr>
            </a:br>
            <a:endParaRPr lang="pt-BR" dirty="0">
              <a:solidFill>
                <a:srgbClr val="FAFAFA"/>
              </a:solidFill>
              <a:effectLst/>
              <a:latin typeface="Futura Md BT" panose="020B0602020204020303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672236" y="4515731"/>
            <a:ext cx="52476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Escrituração de Ativos</a:t>
            </a:r>
            <a:endParaRPr lang="pt-BR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83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574" y="0"/>
            <a:ext cx="14022748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 rot="354599">
            <a:off x="8791489" y="1306544"/>
            <a:ext cx="2395909" cy="323701"/>
          </a:xfrm>
          <a:prstGeom prst="rect">
            <a:avLst/>
          </a:prstGeom>
          <a:solidFill>
            <a:srgbClr val="488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 rot="305543">
            <a:off x="9024537" y="1284819"/>
            <a:ext cx="229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0"/>
              </a:spcAft>
            </a:pPr>
            <a:r>
              <a:rPr lang="pt-BR" dirty="0">
                <a:solidFill>
                  <a:srgbClr val="FEFFFF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PARCEIRO</a:t>
            </a:r>
          </a:p>
        </p:txBody>
      </p:sp>
      <p:sp>
        <p:nvSpPr>
          <p:cNvPr id="7" name="Retângulo de cantos arredondados 6"/>
          <p:cNvSpPr/>
          <p:nvPr/>
        </p:nvSpPr>
        <p:spPr>
          <a:xfrm>
            <a:off x="132522" y="622852"/>
            <a:ext cx="6109251" cy="5433391"/>
          </a:xfrm>
          <a:prstGeom prst="roundRect">
            <a:avLst/>
          </a:prstGeom>
          <a:solidFill>
            <a:srgbClr val="1766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17679C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54886" y="1190033"/>
            <a:ext cx="586452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pt-BR" sz="2400" b="1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</a:t>
            </a:r>
          </a:p>
          <a:p>
            <a:pPr>
              <a:spcAft>
                <a:spcPts val="0"/>
              </a:spcAft>
            </a:pPr>
            <a:endParaRPr lang="pt-BR" sz="2400" b="1" dirty="0">
              <a:solidFill>
                <a:srgbClr val="C8C9C9"/>
              </a:solidFill>
              <a:latin typeface="Futura Md BT" panose="020B06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t-BR" sz="2400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Estender o uso do </a:t>
            </a:r>
            <a:r>
              <a:rPr lang="pt-BR" sz="2400" dirty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canal </a:t>
            </a:r>
            <a:r>
              <a:rPr lang="pt-BR" sz="2400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para parceiros Lotéricos.</a:t>
            </a:r>
            <a:endParaRPr lang="pt-BR" sz="2400" dirty="0">
              <a:solidFill>
                <a:srgbClr val="C8C9C9"/>
              </a:solidFill>
              <a:latin typeface="Futura Md BT" panose="020B06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sz="2400" dirty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spcAft>
                <a:spcPts val="0"/>
              </a:spcAft>
            </a:pPr>
            <a:r>
              <a:rPr lang="pt-BR" sz="2400" b="1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Benefícios</a:t>
            </a:r>
            <a:endParaRPr lang="pt-BR" sz="2400" b="1" dirty="0">
              <a:solidFill>
                <a:srgbClr val="C8C9C9"/>
              </a:solidFill>
              <a:latin typeface="Futura Md BT" panose="020B06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sz="2400" dirty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Ampliação </a:t>
            </a:r>
            <a:r>
              <a:rPr lang="pt-BR" sz="2400" dirty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negócios junto aos </a:t>
            </a:r>
            <a:r>
              <a:rPr lang="pt-BR" sz="2400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 parceira</a:t>
            </a:r>
            <a:endParaRPr lang="pt-BR" sz="2400" dirty="0">
              <a:solidFill>
                <a:srgbClr val="C8C9C9"/>
              </a:solidFill>
              <a:latin typeface="Futura Md BT" panose="020B06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Diferencial de atendimento a clientes</a:t>
            </a:r>
          </a:p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 smtClean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Realização de negócio fora do ambiente do parceiro.</a:t>
            </a:r>
            <a:r>
              <a:rPr lang="pt-BR" sz="2400" dirty="0">
                <a:solidFill>
                  <a:srgbClr val="C8C9C9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5776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Imagem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96650" y="0"/>
            <a:ext cx="8953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ivisa 7"/>
          <p:cNvSpPr/>
          <p:nvPr/>
        </p:nvSpPr>
        <p:spPr>
          <a:xfrm rot="16200000">
            <a:off x="10075953" y="-2569"/>
            <a:ext cx="1038733" cy="704472"/>
          </a:xfrm>
          <a:prstGeom prst="chevron">
            <a:avLst>
              <a:gd name="adj" fmla="val 22581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44420" y="-166641"/>
            <a:ext cx="915612" cy="75174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" name="CaixaDeTexto 9"/>
          <p:cNvSpPr txBox="1"/>
          <p:nvPr/>
        </p:nvSpPr>
        <p:spPr>
          <a:xfrm>
            <a:off x="10197164" y="399661"/>
            <a:ext cx="791856" cy="276999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200" b="1" dirty="0">
                <a:latin typeface="+mn-lt"/>
                <a:cs typeface="+mn-cs"/>
              </a:rPr>
              <a:t>VILOP</a:t>
            </a:r>
          </a:p>
        </p:txBody>
      </p:sp>
      <p:grpSp>
        <p:nvGrpSpPr>
          <p:cNvPr id="38" name="Grupo 37"/>
          <p:cNvGrpSpPr>
            <a:grpSpLocks/>
          </p:cNvGrpSpPr>
          <p:nvPr/>
        </p:nvGrpSpPr>
        <p:grpSpPr bwMode="auto">
          <a:xfrm>
            <a:off x="92075" y="895350"/>
            <a:ext cx="11204575" cy="5624513"/>
            <a:chOff x="121242" y="1059597"/>
            <a:chExt cx="11204143" cy="5625466"/>
          </a:xfrm>
        </p:grpSpPr>
        <p:sp>
          <p:nvSpPr>
            <p:cNvPr id="100" name="Retângulo 99"/>
            <p:cNvSpPr/>
            <p:nvPr/>
          </p:nvSpPr>
          <p:spPr>
            <a:xfrm>
              <a:off x="143466" y="5273536"/>
              <a:ext cx="3616186" cy="14115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33" name="Retângulo 32"/>
            <p:cNvSpPr/>
            <p:nvPr/>
          </p:nvSpPr>
          <p:spPr>
            <a:xfrm>
              <a:off x="1861075" y="1809024"/>
              <a:ext cx="3332035" cy="1155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121242" y="3153865"/>
              <a:ext cx="2131931" cy="15448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101" name="Retângulo 100"/>
            <p:cNvSpPr/>
            <p:nvPr/>
          </p:nvSpPr>
          <p:spPr>
            <a:xfrm>
              <a:off x="9102971" y="3126872"/>
              <a:ext cx="2222414" cy="1781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102" name="Retângulo 101"/>
            <p:cNvSpPr/>
            <p:nvPr/>
          </p:nvSpPr>
          <p:spPr>
            <a:xfrm>
              <a:off x="8166382" y="1059597"/>
              <a:ext cx="2992323" cy="15449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</p:grpSp>
      <p:pic>
        <p:nvPicPr>
          <p:cNvPr id="14346" name="Imagem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3375" y="1866900"/>
            <a:ext cx="4786313" cy="420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7" name="Imagem 6"/>
          <p:cNvPicPr>
            <a:picLocks noChangeAspect="1"/>
          </p:cNvPicPr>
          <p:nvPr/>
        </p:nvPicPr>
        <p:blipFill>
          <a:blip r:embed="rId6"/>
          <a:srcRect r="16577" b="19435"/>
          <a:stretch>
            <a:fillRect/>
          </a:stretch>
        </p:blipFill>
        <p:spPr bwMode="auto">
          <a:xfrm>
            <a:off x="668338" y="941388"/>
            <a:ext cx="1979612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" name="CaixaDeTexto 68"/>
          <p:cNvSpPr txBox="1"/>
          <p:nvPr/>
        </p:nvSpPr>
        <p:spPr>
          <a:xfrm>
            <a:off x="5338850" y="618455"/>
            <a:ext cx="5060190" cy="1384995"/>
          </a:xfrm>
          <a:prstGeom prst="rect">
            <a:avLst/>
          </a:prstGeom>
          <a:noFill/>
          <a:ln>
            <a:noFill/>
          </a:ln>
          <a:effectLst>
            <a:outerShdw blurRad="114300" dist="254000" dir="24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dirty="0">
                <a:solidFill>
                  <a:srgbClr val="002060"/>
                </a:solidFill>
                <a:latin typeface="+mj-lt"/>
                <a:cs typeface="+mn-cs"/>
              </a:rPr>
              <a:t>Objetivo </a:t>
            </a:r>
            <a:r>
              <a:rPr lang="pt-BR" sz="2800" b="1" dirty="0" smtClean="0">
                <a:solidFill>
                  <a:srgbClr val="002060"/>
                </a:solidFill>
                <a:latin typeface="+mj-lt"/>
                <a:cs typeface="+mn-cs"/>
              </a:rPr>
              <a:t>em 2018</a:t>
            </a:r>
            <a:r>
              <a:rPr lang="pt-BR" sz="2800" b="1" dirty="0">
                <a:solidFill>
                  <a:srgbClr val="002060"/>
                </a:solidFill>
                <a:latin typeface="+mj-lt"/>
                <a:cs typeface="+mn-cs"/>
              </a:rPr>
              <a:t>: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002060"/>
                </a:solidFill>
                <a:latin typeface="+mj-lt"/>
                <a:cs typeface="+mn-cs"/>
              </a:rPr>
              <a:t>Aplicação do modelo na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dirty="0">
                <a:solidFill>
                  <a:srgbClr val="002060"/>
                </a:solidFill>
                <a:latin typeface="+mj-lt"/>
                <a:cs typeface="+mn-cs"/>
              </a:rPr>
              <a:t>Abertura de Conta Pessoa Física</a:t>
            </a:r>
          </a:p>
        </p:txBody>
      </p:sp>
      <p:sp>
        <p:nvSpPr>
          <p:cNvPr id="70" name="Retângulo 69"/>
          <p:cNvSpPr/>
          <p:nvPr/>
        </p:nvSpPr>
        <p:spPr>
          <a:xfrm>
            <a:off x="5959707" y="2245270"/>
            <a:ext cx="4256677" cy="558639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/>
              <a:t>Criação da rotina automatizada de conformidade documental </a:t>
            </a:r>
          </a:p>
        </p:txBody>
      </p:sp>
      <p:sp>
        <p:nvSpPr>
          <p:cNvPr id="71" name="Retângulo 70"/>
          <p:cNvSpPr/>
          <p:nvPr/>
        </p:nvSpPr>
        <p:spPr>
          <a:xfrm>
            <a:off x="5971976" y="2895538"/>
            <a:ext cx="4256677" cy="514415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/>
              <a:t>Prevenção à fraude com análise online dos dados cadastrais</a:t>
            </a:r>
          </a:p>
        </p:txBody>
      </p:sp>
      <p:sp>
        <p:nvSpPr>
          <p:cNvPr id="72" name="Retângulo 71"/>
          <p:cNvSpPr/>
          <p:nvPr/>
        </p:nvSpPr>
        <p:spPr>
          <a:xfrm>
            <a:off x="5959706" y="3503590"/>
            <a:ext cx="4256678" cy="576062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/>
              <a:t>Guarda documental dentro dos padrões </a:t>
            </a:r>
            <a:r>
              <a:rPr lang="pt-BR" sz="1600" b="1" dirty="0" err="1"/>
              <a:t>arquivísticos</a:t>
            </a:r>
            <a:r>
              <a:rPr lang="pt-BR" sz="1600" b="1" dirty="0"/>
              <a:t> para GED</a:t>
            </a:r>
          </a:p>
        </p:txBody>
      </p:sp>
      <p:sp>
        <p:nvSpPr>
          <p:cNvPr id="74" name="Retângulo 73"/>
          <p:cNvSpPr/>
          <p:nvPr/>
        </p:nvSpPr>
        <p:spPr>
          <a:xfrm>
            <a:off x="5959706" y="4160858"/>
            <a:ext cx="4256678" cy="576062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/>
              <a:t>Utilização da nova arquitetura de GED corporativo</a:t>
            </a:r>
          </a:p>
        </p:txBody>
      </p:sp>
      <p:sp>
        <p:nvSpPr>
          <p:cNvPr id="75" name="Retângulo 74"/>
          <p:cNvSpPr/>
          <p:nvPr/>
        </p:nvSpPr>
        <p:spPr>
          <a:xfrm>
            <a:off x="5959706" y="4819523"/>
            <a:ext cx="4256678" cy="576062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/>
              <a:t>Alimentação do SICLI pelo Dossiê Digital garantido a paridade documento/cadastro</a:t>
            </a:r>
          </a:p>
        </p:txBody>
      </p:sp>
      <p:sp>
        <p:nvSpPr>
          <p:cNvPr id="76" name="Retângulo 75"/>
          <p:cNvSpPr/>
          <p:nvPr/>
        </p:nvSpPr>
        <p:spPr>
          <a:xfrm>
            <a:off x="5959706" y="5454506"/>
            <a:ext cx="4256678" cy="576062"/>
          </a:xfrm>
          <a:prstGeom prst="rect">
            <a:avLst/>
          </a:prstGeom>
          <a:solidFill>
            <a:schemeClr val="accent1">
              <a:alpha val="68000"/>
            </a:schemeClr>
          </a:soli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12700"/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/>
              <a:t>Criação de Dossiê único do cliente, digital e pronto a ser reutilizado em outras operações</a:t>
            </a:r>
          </a:p>
        </p:txBody>
      </p:sp>
      <p:pic>
        <p:nvPicPr>
          <p:cNvPr id="77" name="Imagem 76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07189" y="4301488"/>
            <a:ext cx="298971" cy="351471"/>
          </a:xfrm>
          <a:prstGeom prst="rect">
            <a:avLst/>
          </a:prstGeom>
        </p:spPr>
      </p:pic>
      <p:pic>
        <p:nvPicPr>
          <p:cNvPr id="78" name="Imagem 77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67022" y="5646622"/>
            <a:ext cx="309466" cy="196568"/>
          </a:xfrm>
          <a:prstGeom prst="rect">
            <a:avLst/>
          </a:prstGeom>
        </p:spPr>
      </p:pic>
      <p:pic>
        <p:nvPicPr>
          <p:cNvPr id="79" name="Imagem 78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08811" y="2394215"/>
            <a:ext cx="308138" cy="304238"/>
          </a:xfrm>
          <a:prstGeom prst="rect">
            <a:avLst/>
          </a:prstGeom>
        </p:spPr>
      </p:pic>
      <p:pic>
        <p:nvPicPr>
          <p:cNvPr id="80" name="Imagem 79"/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01646" y="2979800"/>
            <a:ext cx="322469" cy="368536"/>
          </a:xfrm>
          <a:prstGeom prst="rect">
            <a:avLst/>
          </a:prstGeom>
        </p:spPr>
      </p:pic>
      <p:pic>
        <p:nvPicPr>
          <p:cNvPr id="81" name="Imagem 80"/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67022" y="4944302"/>
            <a:ext cx="347767" cy="342401"/>
          </a:xfrm>
          <a:prstGeom prst="rect">
            <a:avLst/>
          </a:prstGeom>
        </p:spPr>
      </p:pic>
      <p:pic>
        <p:nvPicPr>
          <p:cNvPr id="84" name="Imagem 83"/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tretch>
            <a:fillRect/>
          </a:stretch>
        </p:blipFill>
        <p:spPr>
          <a:xfrm>
            <a:off x="5607189" y="3657520"/>
            <a:ext cx="295669" cy="259697"/>
          </a:xfrm>
          <a:prstGeom prst="rect">
            <a:avLst/>
          </a:prstGeom>
        </p:spPr>
      </p:pic>
      <p:sp>
        <p:nvSpPr>
          <p:cNvPr id="14375" name="CaixaDeTexto 84"/>
          <p:cNvSpPr txBox="1">
            <a:spLocks noChangeArrowheads="1"/>
          </p:cNvSpPr>
          <p:nvPr/>
        </p:nvSpPr>
        <p:spPr bwMode="auto">
          <a:xfrm rot="5400000">
            <a:off x="8535194" y="3937794"/>
            <a:ext cx="378618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pt-BR" sz="2000">
                <a:solidFill>
                  <a:srgbClr val="002060"/>
                </a:solidFill>
                <a:latin typeface="Calibri" pitchFamily="34" charset="0"/>
              </a:rPr>
              <a:t>ENTREGAS PREVISTAS</a:t>
            </a:r>
          </a:p>
        </p:txBody>
      </p:sp>
    </p:spTree>
    <p:extLst>
      <p:ext uri="{BB962C8B-B14F-4D97-AF65-F5344CB8AC3E}">
        <p14:creationId xmlns:p14="http://schemas.microsoft.com/office/powerpoint/2010/main" val="177606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757"/>
            <a:ext cx="12192000" cy="811445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0" y="-115747"/>
            <a:ext cx="12192000" cy="7083706"/>
          </a:xfrm>
          <a:prstGeom prst="rect">
            <a:avLst/>
          </a:prstGeom>
          <a:solidFill>
            <a:srgbClr val="C2BD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702111" y="972575"/>
            <a:ext cx="29979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7200" b="1" dirty="0">
                <a:solidFill>
                  <a:srgbClr val="38697E"/>
                </a:solidFill>
                <a:latin typeface="Futura Md BT" panose="020B0602020204020303" pitchFamily="34" charset="0"/>
              </a:rPr>
              <a:t>Gestão</a:t>
            </a:r>
          </a:p>
        </p:txBody>
      </p:sp>
      <p:sp>
        <p:nvSpPr>
          <p:cNvPr id="6" name="Retângulo de cantos arredondados 5">
            <a:hlinkClick r:id="rId4" action="ppaction://hlinksldjump"/>
          </p:cNvPr>
          <p:cNvSpPr/>
          <p:nvPr/>
        </p:nvSpPr>
        <p:spPr>
          <a:xfrm>
            <a:off x="9839459" y="2109464"/>
            <a:ext cx="2165796" cy="656823"/>
          </a:xfrm>
          <a:prstGeom prst="roundRect">
            <a:avLst/>
          </a:prstGeom>
          <a:solidFill>
            <a:srgbClr val="386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pt-BR" dirty="0" smtClean="0">
                <a:ea typeface="Times New Roman" panose="02020603050405020304" pitchFamily="18" charset="0"/>
              </a:rPr>
              <a:t>Tesouraria Eficiente</a:t>
            </a:r>
            <a:endParaRPr lang="pt-BR" dirty="0">
              <a:ea typeface="Times New Roman" panose="02020603050405020304" pitchFamily="18" charset="0"/>
            </a:endParaRPr>
          </a:p>
        </p:txBody>
      </p:sp>
      <p:sp>
        <p:nvSpPr>
          <p:cNvPr id="7" name="Retângulo de cantos arredondados 6">
            <a:hlinkClick r:id="rId5" action="ppaction://hlinksldjump"/>
          </p:cNvPr>
          <p:cNvSpPr/>
          <p:nvPr/>
        </p:nvSpPr>
        <p:spPr>
          <a:xfrm>
            <a:off x="7598535" y="4881795"/>
            <a:ext cx="4406720" cy="656823"/>
          </a:xfrm>
          <a:prstGeom prst="roundRect">
            <a:avLst/>
          </a:prstGeom>
          <a:solidFill>
            <a:srgbClr val="386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pt-BR" dirty="0" smtClean="0">
                <a:ea typeface="Times New Roman" panose="02020603050405020304" pitchFamily="18" charset="0"/>
              </a:rPr>
              <a:t>Automação do Inventário de Garantias do Penhor Guarda Centralizada</a:t>
            </a:r>
            <a:endParaRPr lang="pt-BR" dirty="0">
              <a:ea typeface="Times New Roman" panose="02020603050405020304" pitchFamily="18" charset="0"/>
            </a:endParaRPr>
          </a:p>
        </p:txBody>
      </p:sp>
      <p:sp>
        <p:nvSpPr>
          <p:cNvPr id="8" name="Retângulo de cantos arredondados 7">
            <a:hlinkClick r:id="rId6" action="ppaction://hlinksldjump"/>
          </p:cNvPr>
          <p:cNvSpPr/>
          <p:nvPr/>
        </p:nvSpPr>
        <p:spPr>
          <a:xfrm>
            <a:off x="8937938" y="3049575"/>
            <a:ext cx="3067317" cy="656823"/>
          </a:xfrm>
          <a:prstGeom prst="roundRect">
            <a:avLst/>
          </a:prstGeom>
          <a:solidFill>
            <a:srgbClr val="386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pt-BR" dirty="0">
                <a:ea typeface="Times New Roman" panose="02020603050405020304" pitchFamily="18" charset="0"/>
              </a:rPr>
              <a:t>Gestão Integrada de Riscos COMPE</a:t>
            </a:r>
          </a:p>
        </p:txBody>
      </p:sp>
      <p:sp>
        <p:nvSpPr>
          <p:cNvPr id="9" name="Retângulo de cantos arredondados 8">
            <a:hlinkClick r:id="rId7" action="ppaction://hlinksldjump"/>
          </p:cNvPr>
          <p:cNvSpPr/>
          <p:nvPr/>
        </p:nvSpPr>
        <p:spPr>
          <a:xfrm>
            <a:off x="8229600" y="3953219"/>
            <a:ext cx="3775655" cy="656823"/>
          </a:xfrm>
          <a:prstGeom prst="roundRect">
            <a:avLst/>
          </a:prstGeom>
          <a:solidFill>
            <a:srgbClr val="386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ea typeface="Times New Roman" panose="02020603050405020304" pitchFamily="18" charset="0"/>
              </a:rPr>
              <a:t>Tesouraria 360</a:t>
            </a:r>
            <a:r>
              <a:rPr lang="pt-BR" dirty="0" smtClean="0">
                <a:latin typeface="Calibri" panose="020F0502020204030204" pitchFamily="34" charset="0"/>
                <a:ea typeface="Times New Roman" panose="02020603050405020304" pitchFamily="18" charset="0"/>
              </a:rPr>
              <a:t>°</a:t>
            </a:r>
            <a:endParaRPr lang="pt-BR" dirty="0">
              <a:ea typeface="Calibri" panose="020F0502020204030204" pitchFamily="34" charset="0"/>
            </a:endParaRPr>
          </a:p>
        </p:txBody>
      </p:sp>
      <p:sp>
        <p:nvSpPr>
          <p:cNvPr id="11" name="Retângulo de cantos arredondados 10">
            <a:hlinkClick r:id="rId8" action="ppaction://hlinksldjump"/>
          </p:cNvPr>
          <p:cNvSpPr/>
          <p:nvPr/>
        </p:nvSpPr>
        <p:spPr>
          <a:xfrm>
            <a:off x="7302321" y="5754216"/>
            <a:ext cx="4702934" cy="656823"/>
          </a:xfrm>
          <a:prstGeom prst="roundRect">
            <a:avLst/>
          </a:prstGeom>
          <a:solidFill>
            <a:srgbClr val="386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pt-BR" dirty="0">
                <a:ea typeface="Times New Roman" panose="02020603050405020304" pitchFamily="18" charset="0"/>
              </a:rPr>
              <a:t>Centro de Inteligência e Análise Contábil</a:t>
            </a:r>
          </a:p>
        </p:txBody>
      </p:sp>
      <p:sp>
        <p:nvSpPr>
          <p:cNvPr id="10" name="Retângulo de cantos arredondados 9">
            <a:hlinkClick r:id="rId9" action="ppaction://hlinksldjump"/>
          </p:cNvPr>
          <p:cNvSpPr/>
          <p:nvPr/>
        </p:nvSpPr>
        <p:spPr>
          <a:xfrm>
            <a:off x="10398033" y="1205820"/>
            <a:ext cx="1607221" cy="656823"/>
          </a:xfrm>
          <a:prstGeom prst="roundRect">
            <a:avLst/>
          </a:prstGeom>
          <a:solidFill>
            <a:srgbClr val="3869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0"/>
              </a:spcAft>
            </a:pPr>
            <a:r>
              <a:rPr lang="pt-BR" dirty="0" smtClean="0">
                <a:ea typeface="Times New Roman" panose="02020603050405020304" pitchFamily="18" charset="0"/>
              </a:rPr>
              <a:t>Pessoas</a:t>
            </a:r>
            <a:endParaRPr lang="pt-BR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68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0" y="-115747"/>
            <a:ext cx="12192000" cy="7083706"/>
          </a:xfrm>
          <a:prstGeom prst="rect">
            <a:avLst/>
          </a:prstGeom>
          <a:solidFill>
            <a:srgbClr val="C2BD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1005840" y="913059"/>
            <a:ext cx="10459330" cy="392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pt-BR" sz="3600" b="1" dirty="0">
                <a:latin typeface="Futura Md BT" panose="020B0602020204020303" pitchFamily="34" charset="0"/>
                <a:ea typeface="Times New Roman" panose="02020603050405020304" pitchFamily="18" charset="0"/>
              </a:rPr>
              <a:t>Objetivo</a:t>
            </a:r>
            <a:br>
              <a:rPr lang="pt-BR" sz="3600" b="1" dirty="0">
                <a:latin typeface="Futura Md BT" panose="020B0602020204020303" pitchFamily="34" charset="0"/>
                <a:ea typeface="Times New Roman" panose="02020603050405020304" pitchFamily="18" charset="0"/>
              </a:rPr>
            </a:br>
            <a:endParaRPr lang="pt-BR" dirty="0">
              <a:latin typeface="Futura Md BT" panose="020B0602020204020303" pitchFamily="34" charset="0"/>
              <a:ea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pt-BR" sz="2400" dirty="0" smtClean="0">
                <a:latin typeface="Futura Md BT" panose="020B0602020204020303" pitchFamily="34" charset="0"/>
                <a:ea typeface="Times New Roman" panose="02020603050405020304" pitchFamily="18" charset="0"/>
              </a:rPr>
              <a:t>Fomentar conhecimento.</a:t>
            </a:r>
            <a:endParaRPr lang="pt-BR" sz="2400" dirty="0">
              <a:latin typeface="Futura Md BT" panose="020B0602020204020303" pitchFamily="34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pt-BR" b="1" dirty="0">
                <a:latin typeface="Futura Md BT" panose="020B0602020204020303" pitchFamily="34" charset="0"/>
                <a:ea typeface="Times New Roman" panose="02020603050405020304" pitchFamily="18" charset="0"/>
              </a:rPr>
              <a:t/>
            </a:r>
            <a:br>
              <a:rPr lang="pt-BR" b="1" dirty="0">
                <a:latin typeface="Futura Md BT" panose="020B0602020204020303" pitchFamily="34" charset="0"/>
                <a:ea typeface="Times New Roman" panose="02020603050405020304" pitchFamily="18" charset="0"/>
              </a:rPr>
            </a:br>
            <a:r>
              <a:rPr lang="pt-BR" sz="3600" b="1" dirty="0">
                <a:latin typeface="Futura Md BT" panose="020B0602020204020303" pitchFamily="34" charset="0"/>
                <a:ea typeface="Times New Roman" panose="02020603050405020304" pitchFamily="18" charset="0"/>
              </a:rPr>
              <a:t>Benefícios </a:t>
            </a:r>
            <a:r>
              <a:rPr lang="pt-BR" dirty="0">
                <a:latin typeface="Futura Md BT" panose="020B0602020204020303" pitchFamily="34" charset="0"/>
                <a:ea typeface="Times New Roman" panose="02020603050405020304" pitchFamily="18" charset="0"/>
              </a:rPr>
              <a:t> </a:t>
            </a:r>
          </a:p>
          <a:p>
            <a:pPr algn="just">
              <a:spcAft>
                <a:spcPts val="0"/>
              </a:spcAft>
            </a:pPr>
            <a:r>
              <a:rPr lang="pt-BR" dirty="0">
                <a:latin typeface="Futura Md BT" panose="020B0602020204020303" pitchFamily="34" charset="0"/>
                <a:ea typeface="Times New Roman" panose="02020603050405020304" pitchFamily="18" charset="0"/>
              </a:rPr>
              <a:t> </a:t>
            </a: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 smtClean="0">
                <a:latin typeface="Futura Md BT" panose="020B0602020204020303" pitchFamily="34" charset="0"/>
              </a:rPr>
              <a:t>Reposicionamento dos tesoureiros da CAIXA, com programas de capacitação</a:t>
            </a: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 smtClean="0">
                <a:latin typeface="Futura Md BT" panose="020B0602020204020303" pitchFamily="34" charset="0"/>
              </a:rPr>
              <a:t>Gestão do Conhecimento, por meio de programas de aprendizagem interna</a:t>
            </a: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pt-BR" sz="2200" dirty="0" smtClean="0">
                <a:latin typeface="Futura Md BT" panose="020B0602020204020303" pitchFamily="34" charset="0"/>
              </a:rPr>
              <a:t>Facilitador de feedback e produção de conhecimento</a:t>
            </a:r>
          </a:p>
        </p:txBody>
      </p:sp>
    </p:spTree>
    <p:extLst>
      <p:ext uri="{BB962C8B-B14F-4D97-AF65-F5344CB8AC3E}">
        <p14:creationId xmlns:p14="http://schemas.microsoft.com/office/powerpoint/2010/main" val="405656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0121"/>
            <a:ext cx="12192000" cy="728472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679301" y="4633281"/>
            <a:ext cx="405386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dirty="0" smtClean="0">
                <a:solidFill>
                  <a:srgbClr val="060606"/>
                </a:solidFill>
                <a:latin typeface="Futura Md BT" panose="020B0602020204020303" pitchFamily="34" charset="0"/>
              </a:rPr>
              <a:t>Tesouraria </a:t>
            </a:r>
          </a:p>
          <a:p>
            <a:pPr algn="ctr"/>
            <a:r>
              <a:rPr lang="pt-BR" sz="6000" dirty="0" smtClean="0">
                <a:solidFill>
                  <a:srgbClr val="060606"/>
                </a:solidFill>
                <a:latin typeface="Futura Md BT" panose="020B0602020204020303" pitchFamily="34" charset="0"/>
              </a:rPr>
              <a:t>Eficiente</a:t>
            </a:r>
            <a:endParaRPr lang="pt-BR" sz="6000" dirty="0">
              <a:solidFill>
                <a:srgbClr val="060606"/>
              </a:solidFill>
              <a:latin typeface="Futura Md BT" panose="020B0602020204020303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-285751" y="-201627"/>
            <a:ext cx="6593953" cy="7269177"/>
            <a:chOff x="-285751" y="-201627"/>
            <a:chExt cx="6593953" cy="7269177"/>
          </a:xfrm>
        </p:grpSpPr>
        <p:sp>
          <p:nvSpPr>
            <p:cNvPr id="5" name="Retângulo 4">
              <a:hlinkClick r:id="rId4" action="ppaction://hlinksldjump"/>
            </p:cNvPr>
            <p:cNvSpPr/>
            <p:nvPr/>
          </p:nvSpPr>
          <p:spPr>
            <a:xfrm>
              <a:off x="-285751" y="-201627"/>
              <a:ext cx="6593953" cy="7269177"/>
            </a:xfrm>
            <a:prstGeom prst="rect">
              <a:avLst/>
            </a:prstGeom>
            <a:solidFill>
              <a:schemeClr val="bg2">
                <a:lumMod val="50000"/>
                <a:alpha val="8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0" y="1213504"/>
              <a:ext cx="6096000" cy="50783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pt-BR" sz="3600" b="1" dirty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>Objetivo</a:t>
              </a:r>
              <a:br>
                <a:rPr lang="pt-BR" sz="3600" b="1" dirty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</a:br>
              <a:endParaRPr lang="pt-BR" dirty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pt-BR" dirty="0" smtClean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>Novo </a:t>
              </a:r>
              <a:r>
                <a:rPr lang="pt-BR" dirty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>modelo de guarda de numerário </a:t>
              </a:r>
              <a:r>
                <a:rPr lang="pt-BR" dirty="0" smtClean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>eficiente, </a:t>
              </a:r>
              <a:r>
                <a:rPr lang="pt-BR" dirty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>possibilitando maior segurança </a:t>
              </a:r>
              <a:r>
                <a:rPr lang="pt-BR" dirty="0" smtClean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>e </a:t>
              </a:r>
              <a:r>
                <a:rPr lang="pt-BR" dirty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>controle </a:t>
              </a:r>
              <a:r>
                <a:rPr lang="pt-BR" dirty="0" smtClean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>efetivo.</a:t>
              </a:r>
              <a:endParaRPr lang="pt-BR" dirty="0">
                <a:solidFill>
                  <a:srgbClr val="FAFAFA"/>
                </a:solidFill>
                <a:latin typeface="Futura Md BT" panose="020B0602020204020303" pitchFamily="34" charset="0"/>
                <a:ea typeface="Times New Roman" panose="02020603050405020304" pitchFamily="18" charset="0"/>
              </a:endParaRPr>
            </a:p>
            <a:p>
              <a:pPr>
                <a:spcAft>
                  <a:spcPts val="0"/>
                </a:spcAft>
              </a:pPr>
              <a:r>
                <a:rPr lang="pt-BR" b="1" dirty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/>
              </a:r>
              <a:br>
                <a:rPr lang="pt-BR" b="1" dirty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</a:br>
              <a:r>
                <a:rPr lang="pt-BR" sz="3600" b="1" dirty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>Benefícios </a:t>
              </a:r>
              <a:r>
                <a:rPr lang="pt-BR" dirty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> </a:t>
              </a:r>
            </a:p>
            <a:p>
              <a:pPr algn="just">
                <a:spcAft>
                  <a:spcPts val="0"/>
                </a:spcAft>
              </a:pPr>
              <a:r>
                <a:rPr lang="pt-BR" dirty="0">
                  <a:solidFill>
                    <a:srgbClr val="FAFAFA"/>
                  </a:solidFill>
                  <a:latin typeface="Futura Md BT" panose="020B0602020204020303" pitchFamily="34" charset="0"/>
                  <a:ea typeface="Times New Roman" panose="02020603050405020304" pitchFamily="18" charset="0"/>
                </a:rPr>
                <a:t> </a:t>
              </a:r>
            </a:p>
            <a:p>
              <a:pPr marL="285750" lvl="0" indent="-285750">
                <a:buFont typeface="Wingdings" pitchFamily="2" charset="2"/>
                <a:buChar char="ü"/>
              </a:pPr>
              <a:r>
                <a:rPr lang="pt-BR" dirty="0" smtClean="0">
                  <a:solidFill>
                    <a:schemeClr val="bg1"/>
                  </a:solidFill>
                </a:rPr>
                <a:t>Limitar </a:t>
              </a:r>
              <a:r>
                <a:rPr lang="pt-BR" dirty="0">
                  <a:solidFill>
                    <a:schemeClr val="bg1"/>
                  </a:solidFill>
                </a:rPr>
                <a:t>o saldo de caixa ao </a:t>
              </a:r>
              <a:r>
                <a:rPr lang="pt-BR" dirty="0" err="1">
                  <a:solidFill>
                    <a:schemeClr val="bg1"/>
                  </a:solidFill>
                </a:rPr>
                <a:t>VSR</a:t>
              </a:r>
              <a:r>
                <a:rPr lang="pt-BR" dirty="0">
                  <a:solidFill>
                    <a:schemeClr val="bg1"/>
                  </a:solidFill>
                </a:rPr>
                <a:t> (de R$ 8.2Bi para R$ 5.3Bi)</a:t>
              </a:r>
            </a:p>
            <a:p>
              <a:pPr marL="285750" lvl="0" indent="-285750">
                <a:buFont typeface="Wingdings" pitchFamily="2" charset="2"/>
                <a:buChar char="ü"/>
              </a:pPr>
              <a:r>
                <a:rPr lang="pt-BR" dirty="0" smtClean="0">
                  <a:solidFill>
                    <a:schemeClr val="bg1"/>
                  </a:solidFill>
                </a:rPr>
                <a:t>Ajustar </a:t>
              </a:r>
              <a:r>
                <a:rPr lang="pt-BR" dirty="0">
                  <a:solidFill>
                    <a:schemeClr val="bg1"/>
                  </a:solidFill>
                </a:rPr>
                <a:t>o custo anual de Transporte e Custódia de Valores com a reformulação dos termos de referencia</a:t>
              </a:r>
            </a:p>
            <a:p>
              <a:pPr marL="285750" lvl="0" indent="-285750">
                <a:buFont typeface="Wingdings" pitchFamily="2" charset="2"/>
                <a:buChar char="ü"/>
              </a:pPr>
              <a:r>
                <a:rPr lang="pt-BR" dirty="0" smtClean="0">
                  <a:solidFill>
                    <a:schemeClr val="bg1"/>
                  </a:solidFill>
                </a:rPr>
                <a:t>Ter </a:t>
              </a:r>
              <a:r>
                <a:rPr lang="pt-BR" dirty="0">
                  <a:solidFill>
                    <a:schemeClr val="bg1"/>
                  </a:solidFill>
                </a:rPr>
                <a:t>um Modelo de Controle eficiente (R$ 3 Mi em ocorrências 2017)</a:t>
              </a:r>
            </a:p>
            <a:p>
              <a:pPr marL="285750" lvl="0" indent="-285750">
                <a:buFont typeface="Wingdings" pitchFamily="2" charset="2"/>
                <a:buChar char="ü"/>
              </a:pPr>
              <a:r>
                <a:rPr lang="pt-BR" dirty="0" smtClean="0">
                  <a:solidFill>
                    <a:schemeClr val="bg1"/>
                  </a:solidFill>
                </a:rPr>
                <a:t>Reduzir </a:t>
              </a:r>
              <a:r>
                <a:rPr lang="pt-BR" dirty="0">
                  <a:solidFill>
                    <a:schemeClr val="bg1"/>
                  </a:solidFill>
                </a:rPr>
                <a:t>a atratividade para assaltos e mitigar fraudes (cofre principal x cofre reciclador e </a:t>
              </a:r>
              <a:r>
                <a:rPr lang="pt-BR" dirty="0" err="1">
                  <a:solidFill>
                    <a:schemeClr val="bg1"/>
                  </a:solidFill>
                </a:rPr>
                <a:t>SAA</a:t>
              </a:r>
              <a:r>
                <a:rPr lang="pt-BR" dirty="0">
                  <a:solidFill>
                    <a:schemeClr val="bg1"/>
                  </a:solidFill>
                </a:rPr>
                <a:t>)</a:t>
              </a:r>
            </a:p>
            <a:p>
              <a:pPr marL="285750" lvl="0" indent="-285750">
                <a:buFont typeface="Wingdings" pitchFamily="2" charset="2"/>
                <a:buChar char="ü"/>
              </a:pPr>
              <a:r>
                <a:rPr lang="pt-BR" dirty="0" smtClean="0">
                  <a:solidFill>
                    <a:schemeClr val="bg1"/>
                  </a:solidFill>
                </a:rPr>
                <a:t>Fomentar </a:t>
              </a:r>
              <a:r>
                <a:rPr lang="pt-BR" dirty="0">
                  <a:solidFill>
                    <a:schemeClr val="bg1"/>
                  </a:solidFill>
                </a:rPr>
                <a:t>boas práticas e ambiente de controle.</a:t>
              </a:r>
            </a:p>
            <a:p>
              <a:pPr marL="285750" lvl="0" indent="-285750">
                <a:buFont typeface="Wingdings" pitchFamily="2" charset="2"/>
                <a:buChar char="ü"/>
              </a:pPr>
              <a:r>
                <a:rPr lang="pt-BR" dirty="0" smtClean="0">
                  <a:solidFill>
                    <a:schemeClr val="bg1"/>
                  </a:solidFill>
                </a:rPr>
                <a:t>Desenvolver </a:t>
              </a:r>
              <a:r>
                <a:rPr lang="pt-BR" dirty="0">
                  <a:solidFill>
                    <a:schemeClr val="bg1"/>
                  </a:solidFill>
                </a:rPr>
                <a:t>inteligência e preditivo.</a:t>
              </a:r>
            </a:p>
          </p:txBody>
        </p:sp>
      </p:grpSp>
      <p:sp>
        <p:nvSpPr>
          <p:cNvPr id="8" name="Retângulo 7">
            <a:hlinkClick r:id="rId4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5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/>
          <p:cNvPicPr>
            <a:picLocks noChangeAspect="1"/>
          </p:cNvPicPr>
          <p:nvPr/>
        </p:nvPicPr>
        <p:blipFill rotWithShape="1">
          <a:blip r:embed="rId4"/>
          <a:srcRect l="49520" t="7307"/>
          <a:stretch/>
        </p:blipFill>
        <p:spPr>
          <a:xfrm>
            <a:off x="7101177" y="4840771"/>
            <a:ext cx="2041889" cy="1880275"/>
          </a:xfrm>
          <a:prstGeom prst="ellipse">
            <a:avLst/>
          </a:prstGeom>
        </p:spPr>
      </p:pic>
      <p:sp>
        <p:nvSpPr>
          <p:cNvPr id="36" name="CaixaDeTexto 35"/>
          <p:cNvSpPr txBox="1"/>
          <p:nvPr/>
        </p:nvSpPr>
        <p:spPr>
          <a:xfrm>
            <a:off x="1430103" y="467897"/>
            <a:ext cx="525785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Gestão Riscos </a:t>
            </a:r>
          </a:p>
          <a:p>
            <a:r>
              <a:rPr lang="pt-BR" sz="44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Compensação</a:t>
            </a:r>
            <a:endParaRPr lang="pt-BR" sz="440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pic>
        <p:nvPicPr>
          <p:cNvPr id="37" name="Imagem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62" y="3024740"/>
            <a:ext cx="1559524" cy="1215082"/>
          </a:xfrm>
          <a:prstGeom prst="rect">
            <a:avLst/>
          </a:prstGeom>
        </p:spPr>
      </p:pic>
      <p:sp>
        <p:nvSpPr>
          <p:cNvPr id="38" name="AutoShape 6" descr="Resultado de imagem para cheque caix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>
              <a:solidFill>
                <a:prstClr val="black"/>
              </a:solidFill>
            </a:endParaRPr>
          </a:p>
        </p:txBody>
      </p:sp>
      <p:grpSp>
        <p:nvGrpSpPr>
          <p:cNvPr id="41" name="Grupo 40"/>
          <p:cNvGrpSpPr/>
          <p:nvPr/>
        </p:nvGrpSpPr>
        <p:grpSpPr>
          <a:xfrm>
            <a:off x="5311210" y="3632281"/>
            <a:ext cx="1364492" cy="785850"/>
            <a:chOff x="3135170" y="5108561"/>
            <a:chExt cx="1364492" cy="785850"/>
          </a:xfrm>
        </p:grpSpPr>
        <p:pic>
          <p:nvPicPr>
            <p:cNvPr id="40" name="Imagem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5170" y="5335929"/>
              <a:ext cx="1283469" cy="558482"/>
            </a:xfrm>
            <a:prstGeom prst="rect">
              <a:avLst/>
            </a:prstGeom>
          </p:spPr>
        </p:pic>
        <p:pic>
          <p:nvPicPr>
            <p:cNvPr id="1026" name="Picture 2" descr="Resultado de imagem para cadead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6032" y="5108561"/>
              <a:ext cx="573630" cy="577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5" t="18728" r="2123"/>
          <a:stretch/>
        </p:blipFill>
        <p:spPr bwMode="auto">
          <a:xfrm>
            <a:off x="2704552" y="4740330"/>
            <a:ext cx="1806311" cy="1584912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CaixaDeTexto 46"/>
          <p:cNvSpPr txBox="1"/>
          <p:nvPr/>
        </p:nvSpPr>
        <p:spPr>
          <a:xfrm>
            <a:off x="2285213" y="4840771"/>
            <a:ext cx="2644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Conferência Cheques</a:t>
            </a:r>
            <a:endParaRPr lang="pt-BR" sz="240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sp>
        <p:nvSpPr>
          <p:cNvPr id="48" name="CaixaDeTexto 47"/>
          <p:cNvSpPr txBox="1"/>
          <p:nvPr/>
        </p:nvSpPr>
        <p:spPr>
          <a:xfrm>
            <a:off x="4850749" y="3189640"/>
            <a:ext cx="249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Custódia Virtual</a:t>
            </a:r>
            <a:endParaRPr lang="pt-BR" sz="240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460375" y="2529185"/>
            <a:ext cx="249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NPC</a:t>
            </a:r>
            <a:endParaRPr lang="pt-BR" sz="240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pic>
        <p:nvPicPr>
          <p:cNvPr id="50" name="Imagem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541" y="3816838"/>
            <a:ext cx="1706000" cy="1706000"/>
          </a:xfrm>
          <a:prstGeom prst="ellipse">
            <a:avLst/>
          </a:prstGeom>
        </p:spPr>
      </p:pic>
      <p:sp>
        <p:nvSpPr>
          <p:cNvPr id="53" name="CaixaDeTexto 52"/>
          <p:cNvSpPr txBox="1"/>
          <p:nvPr/>
        </p:nvSpPr>
        <p:spPr>
          <a:xfrm>
            <a:off x="9176291" y="3397984"/>
            <a:ext cx="249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BI COMPE</a:t>
            </a:r>
            <a:endParaRPr lang="pt-BR" sz="240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sp>
        <p:nvSpPr>
          <p:cNvPr id="55" name="CaixaDeTexto 54"/>
          <p:cNvSpPr txBox="1"/>
          <p:nvPr/>
        </p:nvSpPr>
        <p:spPr>
          <a:xfrm>
            <a:off x="6876871" y="5822239"/>
            <a:ext cx="24904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Sessão </a:t>
            </a:r>
          </a:p>
          <a:p>
            <a:pPr algn="ctr"/>
            <a:r>
              <a:rPr lang="pt-BR" sz="24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Única</a:t>
            </a:r>
            <a:endParaRPr lang="pt-BR" sz="240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sp>
        <p:nvSpPr>
          <p:cNvPr id="60" name="Elipse 59"/>
          <p:cNvSpPr/>
          <p:nvPr/>
        </p:nvSpPr>
        <p:spPr>
          <a:xfrm>
            <a:off x="6567560" y="201545"/>
            <a:ext cx="3945098" cy="3369168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61" name="CaixaDeTexto 60"/>
          <p:cNvSpPr txBox="1"/>
          <p:nvPr/>
        </p:nvSpPr>
        <p:spPr>
          <a:xfrm>
            <a:off x="6468307" y="402495"/>
            <a:ext cx="4044351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7800" algn="ctr"/>
            <a:r>
              <a:rPr lang="pt-BR" sz="2800" b="1" dirty="0">
                <a:solidFill>
                  <a:srgbClr val="002060"/>
                </a:solidFill>
                <a:latin typeface="Futura Md BT" panose="020B0602020204020303" pitchFamily="34" charset="0"/>
              </a:rPr>
              <a:t>Redução </a:t>
            </a:r>
            <a:endParaRPr lang="pt-BR" sz="2800" b="1" dirty="0" smtClean="0">
              <a:solidFill>
                <a:srgbClr val="002060"/>
              </a:solidFill>
              <a:latin typeface="Futura Md BT" panose="020B0602020204020303" pitchFamily="34" charset="0"/>
            </a:endParaRPr>
          </a:p>
          <a:p>
            <a:pPr indent="177800" algn="ctr"/>
            <a:r>
              <a:rPr lang="pt-BR" sz="28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de Perdas</a:t>
            </a:r>
          </a:p>
          <a:p>
            <a:pPr algn="ctr"/>
            <a:endParaRPr lang="pt-BR" sz="105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  <a:p>
            <a:pPr marL="0" lvl="1" algn="ctr"/>
            <a:r>
              <a:rPr lang="pt-BR" dirty="0">
                <a:solidFill>
                  <a:srgbClr val="002060"/>
                </a:solidFill>
                <a:latin typeface="Futura Md BT" panose="020B0602020204020303" pitchFamily="34" charset="0"/>
              </a:rPr>
              <a:t>Eliminação documentos físicos</a:t>
            </a:r>
          </a:p>
          <a:p>
            <a:pPr marL="0" lvl="1" algn="ctr"/>
            <a:r>
              <a:rPr lang="pt-BR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Identificação </a:t>
            </a:r>
            <a:r>
              <a:rPr lang="pt-BR" dirty="0">
                <a:solidFill>
                  <a:srgbClr val="002060"/>
                </a:solidFill>
                <a:latin typeface="Futura Md BT" panose="020B0602020204020303" pitchFamily="34" charset="0"/>
              </a:rPr>
              <a:t>de cheques suspeitos</a:t>
            </a:r>
          </a:p>
          <a:p>
            <a:pPr marL="0" lvl="1" algn="ctr"/>
            <a:r>
              <a:rPr lang="pt-BR" dirty="0">
                <a:solidFill>
                  <a:srgbClr val="002060"/>
                </a:solidFill>
                <a:latin typeface="Futura Md BT" panose="020B0602020204020303" pitchFamily="34" charset="0"/>
              </a:rPr>
              <a:t>Qualificação conferência </a:t>
            </a:r>
            <a:r>
              <a:rPr lang="pt-BR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cheques</a:t>
            </a:r>
          </a:p>
          <a:p>
            <a:pPr marL="0" lvl="1" algn="ctr"/>
            <a:r>
              <a:rPr lang="pt-BR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Gestão </a:t>
            </a:r>
            <a:r>
              <a:rPr lang="pt-BR" dirty="0">
                <a:solidFill>
                  <a:srgbClr val="002060"/>
                </a:solidFill>
                <a:latin typeface="Futura Md BT" panose="020B0602020204020303" pitchFamily="34" charset="0"/>
              </a:rPr>
              <a:t>centralizada dados </a:t>
            </a:r>
          </a:p>
          <a:p>
            <a:pPr marL="0" lvl="1" algn="ctr"/>
            <a:r>
              <a:rPr lang="pt-BR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Otimização </a:t>
            </a:r>
            <a:r>
              <a:rPr lang="pt-BR" dirty="0">
                <a:solidFill>
                  <a:srgbClr val="002060"/>
                </a:solidFill>
                <a:latin typeface="Futura Md BT" panose="020B0602020204020303" pitchFamily="34" charset="0"/>
              </a:rPr>
              <a:t>processamento</a:t>
            </a:r>
          </a:p>
          <a:p>
            <a:pPr marL="0" lvl="1"/>
            <a:endParaRPr lang="pt-BR" sz="1600" dirty="0">
              <a:solidFill>
                <a:srgbClr val="002060"/>
              </a:solidFill>
              <a:latin typeface="Futura Md BT" panose="020B0602020204020303" pitchFamily="34" charset="0"/>
            </a:endParaRPr>
          </a:p>
          <a:p>
            <a:endParaRPr lang="pt-BR" dirty="0">
              <a:solidFill>
                <a:prstClr val="black"/>
              </a:solidFill>
            </a:endParaRPr>
          </a:p>
        </p:txBody>
      </p:sp>
      <p:pic>
        <p:nvPicPr>
          <p:cNvPr id="1038" name="Picture 14" descr="Resultado de imagem para objetivo azul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32" b="83094" l="462" r="98077">
                        <a14:foregroundMark x1="8385" y1="30647" x2="68462" y2="63957"/>
                        <a14:foregroundMark x1="42692" y1="62734" x2="51308" y2="10288"/>
                        <a14:foregroundMark x1="77692" y1="23237" x2="34769" y2="27554"/>
                        <a14:foregroundMark x1="74385" y1="58417" x2="43385" y2="15252"/>
                        <a14:foregroundMark x1="62462" y1="16475" x2="55923" y2="57194"/>
                        <a14:foregroundMark x1="79615" y1="43597" x2="40077" y2="33741"/>
                        <a14:foregroundMark x1="49923" y1="55324" x2="37385" y2="31942"/>
                        <a14:foregroundMark x1="34154" y1="41151" x2="59154" y2="48561"/>
                        <a14:foregroundMark x1="65154" y1="25755" x2="46615" y2="44892"/>
                        <a14:foregroundMark x1="35462" y1="29424" x2="57846" y2="48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24"/>
          <a:stretch/>
        </p:blipFill>
        <p:spPr bwMode="auto">
          <a:xfrm rot="2064357">
            <a:off x="6966593" y="737583"/>
            <a:ext cx="749310" cy="56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hlinkClick r:id="rId12" action="ppaction://hlinksldjump"/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11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/>
          <p:cNvSpPr/>
          <p:nvPr/>
        </p:nvSpPr>
        <p:spPr>
          <a:xfrm>
            <a:off x="0" y="-115747"/>
            <a:ext cx="12192000" cy="7083706"/>
          </a:xfrm>
          <a:prstGeom prst="rect">
            <a:avLst/>
          </a:prstGeom>
          <a:solidFill>
            <a:srgbClr val="C2BDB9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519367" y="2494582"/>
            <a:ext cx="5480547" cy="193560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CaixaDeTexto 16"/>
          <p:cNvSpPr txBox="1"/>
          <p:nvPr/>
        </p:nvSpPr>
        <p:spPr>
          <a:xfrm>
            <a:off x="7295987" y="194570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prstClr val="black"/>
                </a:solidFill>
                <a:latin typeface="Futura Md BT" panose="020B0602020204020303" pitchFamily="34" charset="0"/>
              </a:rPr>
              <a:t>Novo TR</a:t>
            </a:r>
            <a:endParaRPr lang="pt-BR" b="1" dirty="0">
              <a:solidFill>
                <a:prstClr val="black"/>
              </a:solidFill>
              <a:latin typeface="Futura Md BT" panose="020B0602020204020303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9950567" y="4415633"/>
            <a:ext cx="2197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prstClr val="black"/>
                </a:solidFill>
                <a:latin typeface="Futura Md BT" panose="020B0602020204020303" pitchFamily="34" charset="0"/>
              </a:rPr>
              <a:t>Automação e Controle da Movimentação de Numerário</a:t>
            </a:r>
            <a:endParaRPr lang="pt-BR" b="1" dirty="0">
              <a:solidFill>
                <a:prstClr val="black"/>
              </a:solidFill>
              <a:latin typeface="Futura Md BT" panose="020B0602020204020303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10421302" y="2925026"/>
            <a:ext cx="1492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prstClr val="black"/>
                </a:solidFill>
                <a:latin typeface="Futura Md BT" panose="020B0602020204020303" pitchFamily="34" charset="0"/>
              </a:rPr>
              <a:t>Sistema </a:t>
            </a:r>
          </a:p>
          <a:p>
            <a:pPr algn="ctr"/>
            <a:r>
              <a:rPr lang="pt-BR" b="1" dirty="0" smtClean="0">
                <a:solidFill>
                  <a:prstClr val="black"/>
                </a:solidFill>
                <a:latin typeface="Futura Md BT" panose="020B0602020204020303" pitchFamily="34" charset="0"/>
              </a:rPr>
              <a:t>de Predição</a:t>
            </a:r>
            <a:endParaRPr lang="pt-BR" b="1" dirty="0">
              <a:solidFill>
                <a:prstClr val="black"/>
              </a:solidFill>
              <a:latin typeface="Futura Md BT" panose="020B0602020204020303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6657195" y="5200313"/>
            <a:ext cx="2146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prstClr val="black"/>
                </a:solidFill>
                <a:latin typeface="Futura Md BT" panose="020B0602020204020303" pitchFamily="34" charset="0"/>
              </a:rPr>
              <a:t>Definição de roteiros e logística de distribuição</a:t>
            </a:r>
            <a:endParaRPr lang="pt-BR" b="1" dirty="0">
              <a:solidFill>
                <a:prstClr val="black"/>
              </a:solidFill>
              <a:latin typeface="Futura Md BT" panose="020B0602020204020303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6804438" y="3546107"/>
            <a:ext cx="1830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prstClr val="black"/>
                </a:solidFill>
                <a:latin typeface="Futura Md BT" panose="020B0602020204020303" pitchFamily="34" charset="0"/>
              </a:rPr>
              <a:t>Automação do faturamento</a:t>
            </a:r>
            <a:endParaRPr lang="pt-BR" b="1" dirty="0">
              <a:solidFill>
                <a:prstClr val="black"/>
              </a:solidFill>
              <a:latin typeface="Futura Md BT" panose="020B0602020204020303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111051" y="14224"/>
            <a:ext cx="48741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prstClr val="black"/>
                </a:solidFill>
                <a:latin typeface="Futura Md BT" panose="020B0602020204020303" pitchFamily="34" charset="0"/>
              </a:rPr>
              <a:t>Ações Estruturantes</a:t>
            </a:r>
            <a:endParaRPr lang="pt-BR" sz="4000" b="1" dirty="0">
              <a:solidFill>
                <a:prstClr val="black"/>
              </a:solidFill>
              <a:latin typeface="Futura Md BT" panose="020B0602020204020303" pitchFamily="34" charset="0"/>
            </a:endParaRPr>
          </a:p>
        </p:txBody>
      </p:sp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89" y="2075042"/>
            <a:ext cx="4773215" cy="484567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4" name="CaixaDeTexto 23"/>
          <p:cNvSpPr txBox="1"/>
          <p:nvPr/>
        </p:nvSpPr>
        <p:spPr>
          <a:xfrm>
            <a:off x="537825" y="1668018"/>
            <a:ext cx="4874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prstClr val="black"/>
                </a:solidFill>
                <a:latin typeface="Futura Md BT" panose="020B0602020204020303" pitchFamily="34" charset="0"/>
              </a:rPr>
              <a:t>Objetivos</a:t>
            </a:r>
            <a:endParaRPr lang="pt-BR" sz="4400" b="1" dirty="0">
              <a:solidFill>
                <a:prstClr val="black"/>
              </a:solidFill>
              <a:latin typeface="Futura Md BT" panose="020B0602020204020303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1216819" y="2715110"/>
            <a:ext cx="1581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prstClr val="white"/>
                </a:solidFill>
              </a:rPr>
              <a:t>Redução </a:t>
            </a:r>
            <a:r>
              <a:rPr lang="pt-BR" b="1" dirty="0">
                <a:solidFill>
                  <a:prstClr val="white"/>
                </a:solidFill>
              </a:rPr>
              <a:t>de</a:t>
            </a:r>
            <a:r>
              <a:rPr lang="pt-BR" b="1" dirty="0" smtClean="0">
                <a:solidFill>
                  <a:prstClr val="black"/>
                </a:solidFill>
              </a:rPr>
              <a:t> R$ 31 MM</a:t>
            </a:r>
            <a:r>
              <a:rPr lang="pt-BR" b="1" dirty="0" smtClean="0">
                <a:solidFill>
                  <a:prstClr val="white"/>
                </a:solidFill>
              </a:rPr>
              <a:t>  nos custos de Transportes de Valores</a:t>
            </a:r>
            <a:endParaRPr lang="pt-BR" b="1" dirty="0">
              <a:solidFill>
                <a:prstClr val="white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367767" y="2715110"/>
            <a:ext cx="1581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prstClr val="white"/>
                </a:solidFill>
              </a:rPr>
              <a:t>Melhoria da Gestão Operacional  dos contratos</a:t>
            </a:r>
            <a:endParaRPr lang="pt-BR" b="1" dirty="0">
              <a:solidFill>
                <a:prstClr val="white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3371162" y="4946017"/>
            <a:ext cx="1581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prstClr val="white"/>
                </a:solidFill>
              </a:rPr>
              <a:t>Mitigação de riscos operacionais e financeiros</a:t>
            </a:r>
            <a:endParaRPr lang="pt-BR" b="1" dirty="0">
              <a:solidFill>
                <a:prstClr val="white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1216819" y="4946017"/>
            <a:ext cx="15811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prstClr val="white"/>
                </a:solidFill>
              </a:rPr>
              <a:t>Aumento da Eficiência Operacional do processo</a:t>
            </a:r>
            <a:endParaRPr lang="pt-BR" b="1" dirty="0">
              <a:solidFill>
                <a:prstClr val="white"/>
              </a:solidFill>
            </a:endParaRPr>
          </a:p>
        </p:txBody>
      </p:sp>
      <p:sp>
        <p:nvSpPr>
          <p:cNvPr id="29" name="Texto explicativo retangular 28"/>
          <p:cNvSpPr/>
          <p:nvPr/>
        </p:nvSpPr>
        <p:spPr>
          <a:xfrm rot="3320687">
            <a:off x="4347424" y="4966263"/>
            <a:ext cx="2965704" cy="881420"/>
          </a:xfrm>
          <a:prstGeom prst="wedge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prstClr val="black"/>
                </a:solidFill>
                <a:latin typeface="Futura Md BT" panose="020B0602020204020303" pitchFamily="34" charset="0"/>
              </a:rPr>
              <a:t>2017 - R</a:t>
            </a:r>
            <a:r>
              <a:rPr lang="pt-BR" dirty="0">
                <a:solidFill>
                  <a:prstClr val="black"/>
                </a:solidFill>
                <a:latin typeface="Futura Md BT" panose="020B0602020204020303" pitchFamily="34" charset="0"/>
              </a:rPr>
              <a:t>$ 41 MM em prejuízos decorrentes de numerário </a:t>
            </a:r>
            <a:r>
              <a:rPr lang="pt-BR" dirty="0" smtClean="0">
                <a:solidFill>
                  <a:prstClr val="black"/>
                </a:solidFill>
                <a:latin typeface="Futura Md BT" panose="020B0602020204020303" pitchFamily="34" charset="0"/>
              </a:rPr>
              <a:t>roubado</a:t>
            </a:r>
            <a:endParaRPr lang="pt-BR" dirty="0">
              <a:solidFill>
                <a:prstClr val="black"/>
              </a:solidFill>
            </a:endParaRPr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205" y="32505"/>
            <a:ext cx="4270955" cy="14281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CaixaDeTexto 4"/>
          <p:cNvSpPr txBox="1"/>
          <p:nvPr/>
        </p:nvSpPr>
        <p:spPr>
          <a:xfrm>
            <a:off x="7334015" y="1254033"/>
            <a:ext cx="900000" cy="70788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00828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01</a:t>
            </a:r>
            <a:endParaRPr lang="pt-BR" b="1" dirty="0">
              <a:solidFill>
                <a:srgbClr val="00828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10636389" y="2230705"/>
            <a:ext cx="900000" cy="70788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7CB3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02</a:t>
            </a:r>
            <a:endParaRPr lang="pt-BR" b="1" dirty="0">
              <a:solidFill>
                <a:srgbClr val="7CB34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7329282" y="2863471"/>
            <a:ext cx="900000" cy="70788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C1CA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03</a:t>
            </a:r>
            <a:endParaRPr lang="pt-BR" b="1" dirty="0">
              <a:solidFill>
                <a:srgbClr val="C1CA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10636389" y="3707747"/>
            <a:ext cx="900000" cy="70788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FD6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04</a:t>
            </a:r>
            <a:endParaRPr lang="pt-BR" b="1" dirty="0">
              <a:solidFill>
                <a:srgbClr val="FFD6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7329282" y="4496857"/>
            <a:ext cx="900000" cy="707886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rgbClr val="FEA7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05</a:t>
            </a:r>
            <a:endParaRPr lang="pt-BR" b="1" dirty="0">
              <a:solidFill>
                <a:srgbClr val="FEA72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70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44137" y="337151"/>
            <a:ext cx="60129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Automação </a:t>
            </a:r>
            <a:r>
              <a:rPr lang="pt-BR" sz="4000" dirty="0" smtClean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Inventário </a:t>
            </a:r>
            <a:r>
              <a:rPr lang="pt-BR" sz="4000" dirty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 Garantias </a:t>
            </a:r>
            <a:r>
              <a:rPr lang="pt-BR" sz="4000" dirty="0" smtClean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Penhor</a:t>
            </a:r>
          </a:p>
          <a:p>
            <a:pPr algn="ctr"/>
            <a:r>
              <a:rPr lang="pt-BR" sz="4000" dirty="0" smtClean="0">
                <a:solidFill>
                  <a:schemeClr val="bg1"/>
                </a:solidFill>
                <a:latin typeface="Futura Md BT" panose="020B0602020204020303" pitchFamily="34" charset="0"/>
                <a:cs typeface="Times New Roman" panose="02020603050405020304" pitchFamily="18" charset="0"/>
              </a:rPr>
              <a:t>Guarda Centralizada</a:t>
            </a:r>
            <a:endParaRPr lang="pt-BR" sz="40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301" y="3085426"/>
            <a:ext cx="815939" cy="543959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473759" y="3153697"/>
            <a:ext cx="618835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Uso de tecnologia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solidFill>
                <a:schemeClr val="bg1"/>
              </a:solidFill>
              <a:latin typeface="Futura Md BT" panose="020B06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Balanço </a:t>
            </a:r>
            <a:r>
              <a:rPr lang="pt-BR" sz="2800" b="1" dirty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Físico a qualquer </a:t>
            </a:r>
            <a:r>
              <a:rPr lang="pt-BR" sz="2800" b="1" dirty="0" smtClean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 smtClean="0">
              <a:solidFill>
                <a:schemeClr val="bg1"/>
              </a:solidFill>
              <a:latin typeface="Futura Md BT" panose="020B06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Fidedignidade </a:t>
            </a:r>
            <a:r>
              <a:rPr lang="pt-BR" sz="2800" b="1" dirty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das </a:t>
            </a:r>
            <a:r>
              <a:rPr lang="pt-BR" sz="2800" b="1" dirty="0" smtClean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informações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 smtClean="0">
              <a:solidFill>
                <a:schemeClr val="bg1"/>
              </a:solidFill>
              <a:latin typeface="Futura Md BT" panose="020B06020202040203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Redução </a:t>
            </a:r>
            <a:r>
              <a:rPr lang="pt-BR" sz="2800" b="1" dirty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 risco de </a:t>
            </a:r>
            <a:r>
              <a:rPr lang="pt-BR" sz="2800" b="1" dirty="0" smtClean="0">
                <a:solidFill>
                  <a:schemeClr val="bg1"/>
                </a:solidFill>
                <a:latin typeface="Futura Md BT" panose="020B06020202040203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fraude</a:t>
            </a:r>
          </a:p>
        </p:txBody>
      </p:sp>
    </p:spTree>
    <p:extLst>
      <p:ext uri="{BB962C8B-B14F-4D97-AF65-F5344CB8AC3E}">
        <p14:creationId xmlns:p14="http://schemas.microsoft.com/office/powerpoint/2010/main" val="426301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Group 1"/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-98425" y="-69850"/>
            <a:ext cx="12290425" cy="692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tângulo 20"/>
          <p:cNvSpPr/>
          <p:nvPr/>
        </p:nvSpPr>
        <p:spPr>
          <a:xfrm>
            <a:off x="-98425" y="-69850"/>
            <a:ext cx="12290425" cy="6386513"/>
          </a:xfrm>
          <a:prstGeom prst="rect">
            <a:avLst/>
          </a:prstGeom>
          <a:gradFill>
            <a:gsLst>
              <a:gs pos="14000">
                <a:schemeClr val="bg1"/>
              </a:gs>
              <a:gs pos="0">
                <a:schemeClr val="bg1"/>
              </a:gs>
              <a:gs pos="100000">
                <a:srgbClr val="CEE1F2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-98425" y="6246813"/>
            <a:ext cx="12290425" cy="601662"/>
          </a:xfrm>
          <a:prstGeom prst="rect">
            <a:avLst/>
          </a:prstGeom>
          <a:gradFill>
            <a:gsLst>
              <a:gs pos="39000">
                <a:schemeClr val="bg1"/>
              </a:gs>
              <a:gs pos="0">
                <a:schemeClr val="bg1"/>
              </a:gs>
              <a:gs pos="100000">
                <a:srgbClr val="CEE1F2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pt-BR">
              <a:solidFill>
                <a:prstClr val="white"/>
              </a:solidFill>
            </a:endParaRPr>
          </a:p>
        </p:txBody>
      </p:sp>
      <p:sp>
        <p:nvSpPr>
          <p:cNvPr id="20" name="CaixaDeTexto 7"/>
          <p:cNvSpPr txBox="1">
            <a:spLocks noChangeArrowheads="1"/>
          </p:cNvSpPr>
          <p:nvPr/>
        </p:nvSpPr>
        <p:spPr bwMode="auto">
          <a:xfrm>
            <a:off x="-105708" y="-20458"/>
            <a:ext cx="7614092" cy="155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pt-BR" sz="4800" b="1" i="1" dirty="0">
                <a:solidFill>
                  <a:prstClr val="black"/>
                </a:solidFill>
                <a:latin typeface="Corbel" pitchFamily="34" charset="0"/>
                <a:cs typeface="Arial" charset="0"/>
              </a:rPr>
              <a:t>CIA – Célula de Inteligência e Análises </a:t>
            </a:r>
            <a:r>
              <a:rPr lang="pt-BR" sz="4800" b="1" i="1" dirty="0" smtClean="0">
                <a:solidFill>
                  <a:prstClr val="black"/>
                </a:solidFill>
                <a:latin typeface="Corbel" pitchFamily="34" charset="0"/>
                <a:cs typeface="Arial" charset="0"/>
              </a:rPr>
              <a:t>Especializadas</a:t>
            </a:r>
            <a:r>
              <a:rPr lang="pt-BR" sz="4800" dirty="0" smtClean="0">
                <a:solidFill>
                  <a:prstClr val="black"/>
                </a:solidFill>
                <a:latin typeface="Corbel" pitchFamily="34" charset="0"/>
                <a:cs typeface="Arial" charset="0"/>
              </a:rPr>
              <a:t> </a:t>
            </a:r>
            <a:endParaRPr lang="pt-BR" sz="4800" dirty="0">
              <a:solidFill>
                <a:prstClr val="black"/>
              </a:solidFill>
              <a:latin typeface="Corbel" pitchFamily="34" charset="0"/>
              <a:cs typeface="Arial" charset="0"/>
            </a:endParaRPr>
          </a:p>
        </p:txBody>
      </p:sp>
      <p:sp>
        <p:nvSpPr>
          <p:cNvPr id="41" name="Canto dobrado 40"/>
          <p:cNvSpPr/>
          <p:nvPr/>
        </p:nvSpPr>
        <p:spPr>
          <a:xfrm>
            <a:off x="601330" y="1849912"/>
            <a:ext cx="3519813" cy="4177182"/>
          </a:xfrm>
          <a:prstGeom prst="foldedCorne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prstClr val="white"/>
              </a:solidFill>
            </a:endParaRPr>
          </a:p>
        </p:txBody>
      </p:sp>
      <p:grpSp>
        <p:nvGrpSpPr>
          <p:cNvPr id="4" name="Grupo 3"/>
          <p:cNvGrpSpPr/>
          <p:nvPr/>
        </p:nvGrpSpPr>
        <p:grpSpPr>
          <a:xfrm rot="251064">
            <a:off x="9916495" y="3011932"/>
            <a:ext cx="1858757" cy="2787650"/>
            <a:chOff x="9854618" y="2308225"/>
            <a:chExt cx="2151063" cy="2787650"/>
          </a:xfrm>
        </p:grpSpPr>
        <p:sp>
          <p:nvSpPr>
            <p:cNvPr id="52" name="Canto dobrado 51"/>
            <p:cNvSpPr/>
            <p:nvPr/>
          </p:nvSpPr>
          <p:spPr>
            <a:xfrm rot="610345">
              <a:off x="9854618" y="2308225"/>
              <a:ext cx="2151063" cy="2787650"/>
            </a:xfrm>
            <a:prstGeom prst="foldedCorner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prstClr val="white"/>
                </a:solidFill>
              </a:endParaRPr>
            </a:p>
          </p:txBody>
        </p:sp>
        <p:sp>
          <p:nvSpPr>
            <p:cNvPr id="53" name="CaixaDeTexto 22"/>
            <p:cNvSpPr txBox="1">
              <a:spLocks noChangeArrowheads="1"/>
            </p:cNvSpPr>
            <p:nvPr/>
          </p:nvSpPr>
          <p:spPr bwMode="auto">
            <a:xfrm rot="617276">
              <a:off x="9872081" y="3957638"/>
              <a:ext cx="1878012" cy="954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1400" dirty="0">
                  <a:solidFill>
                    <a:prstClr val="white"/>
                  </a:solidFill>
                  <a:cs typeface="Arial" charset="0"/>
                </a:rPr>
                <a:t>Fortalecimento do relacionamento </a:t>
              </a:r>
              <a:r>
                <a:rPr lang="pt-BR" sz="1400" dirty="0" err="1">
                  <a:solidFill>
                    <a:prstClr val="white"/>
                  </a:solidFill>
                  <a:cs typeface="Arial" charset="0"/>
                </a:rPr>
                <a:t>SUBAN</a:t>
              </a:r>
              <a:r>
                <a:rPr lang="pt-BR" sz="1400" dirty="0">
                  <a:solidFill>
                    <a:prstClr val="white"/>
                  </a:solidFill>
                  <a:cs typeface="Arial" charset="0"/>
                </a:rPr>
                <a:t> com as demais unidades da CAIXA</a:t>
              </a:r>
            </a:p>
          </p:txBody>
        </p:sp>
        <p:pic>
          <p:nvPicPr>
            <p:cNvPr id="54" name="Imagem 28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rcRect/>
            <a:stretch>
              <a:fillRect/>
            </a:stretch>
          </p:blipFill>
          <p:spPr bwMode="auto">
            <a:xfrm rot="626161">
              <a:off x="10367381" y="2914650"/>
              <a:ext cx="1243012" cy="879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5" name="CaixaDeTexto 7"/>
          <p:cNvSpPr txBox="1">
            <a:spLocks noChangeArrowheads="1"/>
          </p:cNvSpPr>
          <p:nvPr/>
        </p:nvSpPr>
        <p:spPr bwMode="auto">
          <a:xfrm>
            <a:off x="887826" y="3656215"/>
            <a:ext cx="2895417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prstClr val="white"/>
                </a:solidFill>
                <a:cs typeface="Arial" charset="0"/>
              </a:rPr>
              <a:t>Identificação de processos </a:t>
            </a:r>
            <a:r>
              <a:rPr lang="pt-BR" sz="1400" dirty="0" smtClean="0">
                <a:solidFill>
                  <a:prstClr val="white"/>
                </a:solidFill>
                <a:cs typeface="Arial" charset="0"/>
              </a:rPr>
              <a:t>críticos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pt-BR" sz="1400" dirty="0" smtClean="0">
              <a:solidFill>
                <a:prstClr val="white"/>
              </a:solidFill>
              <a:cs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prstClr val="white"/>
                </a:solidFill>
                <a:cs typeface="Arial" charset="0"/>
              </a:rPr>
              <a:t>Avaliação de comportamentos </a:t>
            </a:r>
            <a:endParaRPr lang="pt-BR" sz="1400" dirty="0" smtClean="0">
              <a:solidFill>
                <a:prstClr val="white"/>
              </a:solidFill>
              <a:cs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400" dirty="0" smtClean="0">
                <a:solidFill>
                  <a:prstClr val="white"/>
                </a:solidFill>
                <a:cs typeface="Arial" charset="0"/>
              </a:rPr>
              <a:t>atípicos </a:t>
            </a:r>
            <a:r>
              <a:rPr lang="pt-BR" sz="1400" dirty="0">
                <a:solidFill>
                  <a:prstClr val="white"/>
                </a:solidFill>
                <a:cs typeface="Arial" charset="0"/>
              </a:rPr>
              <a:t>no processo de Conciliação Contábil </a:t>
            </a:r>
            <a:endParaRPr lang="pt-BR" sz="1400" dirty="0" smtClean="0">
              <a:solidFill>
                <a:prstClr val="white"/>
              </a:solidFill>
              <a:cs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pt-BR" sz="1400" dirty="0" smtClean="0">
              <a:solidFill>
                <a:prstClr val="white"/>
              </a:solidFill>
              <a:cs typeface="Arial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400" dirty="0">
                <a:solidFill>
                  <a:prstClr val="white"/>
                </a:solidFill>
                <a:cs typeface="Arial" charset="0"/>
              </a:rPr>
              <a:t>Auxílio para padronização de atuação e análise qualitativa do resultado das CICOC </a:t>
            </a:r>
          </a:p>
        </p:txBody>
      </p:sp>
      <p:grpSp>
        <p:nvGrpSpPr>
          <p:cNvPr id="58" name="Grupo 57"/>
          <p:cNvGrpSpPr/>
          <p:nvPr/>
        </p:nvGrpSpPr>
        <p:grpSpPr>
          <a:xfrm rot="589715">
            <a:off x="4970964" y="2272979"/>
            <a:ext cx="1893051" cy="2787650"/>
            <a:chOff x="3551956" y="2412666"/>
            <a:chExt cx="2190750" cy="2787650"/>
          </a:xfrm>
        </p:grpSpPr>
        <p:sp>
          <p:nvSpPr>
            <p:cNvPr id="59" name="Canto dobrado 58"/>
            <p:cNvSpPr/>
            <p:nvPr/>
          </p:nvSpPr>
          <p:spPr>
            <a:xfrm rot="20778236">
              <a:off x="3551956" y="2412666"/>
              <a:ext cx="2151062" cy="2787650"/>
            </a:xfrm>
            <a:prstGeom prst="foldedCorner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prstClr val="white"/>
                </a:solidFill>
              </a:endParaRPr>
            </a:p>
          </p:txBody>
        </p:sp>
        <p:sp>
          <p:nvSpPr>
            <p:cNvPr id="60" name="CaixaDeTexto 7"/>
            <p:cNvSpPr txBox="1">
              <a:spLocks noChangeArrowheads="1"/>
            </p:cNvSpPr>
            <p:nvPr/>
          </p:nvSpPr>
          <p:spPr bwMode="auto">
            <a:xfrm rot="-849005">
              <a:off x="3864693" y="3911266"/>
              <a:ext cx="1878013" cy="954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1400" dirty="0">
                  <a:solidFill>
                    <a:prstClr val="white"/>
                  </a:solidFill>
                  <a:cs typeface="Arial" charset="0"/>
                </a:rPr>
                <a:t>Contribuir de forma eficaz para o processo de Conferência de Numerário</a:t>
              </a:r>
            </a:p>
          </p:txBody>
        </p:sp>
        <p:pic>
          <p:nvPicPr>
            <p:cNvPr id="61" name="Imagem 12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rcRect/>
            <a:stretch>
              <a:fillRect/>
            </a:stretch>
          </p:blipFill>
          <p:spPr bwMode="auto">
            <a:xfrm rot="-841527">
              <a:off x="3955181" y="2801603"/>
              <a:ext cx="1146175" cy="1122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Grupo 61"/>
          <p:cNvGrpSpPr/>
          <p:nvPr/>
        </p:nvGrpSpPr>
        <p:grpSpPr>
          <a:xfrm rot="21351458">
            <a:off x="6568363" y="3685854"/>
            <a:ext cx="1858757" cy="2787650"/>
            <a:chOff x="5682536" y="2178050"/>
            <a:chExt cx="2151063" cy="2787650"/>
          </a:xfrm>
        </p:grpSpPr>
        <p:sp>
          <p:nvSpPr>
            <p:cNvPr id="63" name="Canto dobrado 62"/>
            <p:cNvSpPr/>
            <p:nvPr/>
          </p:nvSpPr>
          <p:spPr>
            <a:xfrm rot="476749">
              <a:off x="5682536" y="2178050"/>
              <a:ext cx="2151063" cy="2787650"/>
            </a:xfrm>
            <a:prstGeom prst="foldedCorner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prstClr val="white"/>
                </a:solidFill>
              </a:endParaRPr>
            </a:p>
          </p:txBody>
        </p:sp>
        <p:sp>
          <p:nvSpPr>
            <p:cNvPr id="64" name="CaixaDeTexto 20"/>
            <p:cNvSpPr txBox="1">
              <a:spLocks noChangeArrowheads="1"/>
            </p:cNvSpPr>
            <p:nvPr/>
          </p:nvSpPr>
          <p:spPr bwMode="auto">
            <a:xfrm rot="522007">
              <a:off x="5733336" y="3768725"/>
              <a:ext cx="1878013" cy="95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1400" dirty="0">
                  <a:solidFill>
                    <a:prstClr val="white"/>
                  </a:solidFill>
                  <a:cs typeface="Arial" charset="0"/>
                </a:rPr>
                <a:t>Fornecer subsídio às unidades demandantes com informações qualificadas</a:t>
              </a:r>
            </a:p>
          </p:txBody>
        </p:sp>
        <p:pic>
          <p:nvPicPr>
            <p:cNvPr id="65" name="Imagem 27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rcRect/>
            <a:stretch>
              <a:fillRect/>
            </a:stretch>
          </p:blipFill>
          <p:spPr bwMode="auto">
            <a:xfrm rot="519399">
              <a:off x="6301661" y="2589213"/>
              <a:ext cx="1098550" cy="1117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6" name="Grupo 65"/>
          <p:cNvGrpSpPr/>
          <p:nvPr/>
        </p:nvGrpSpPr>
        <p:grpSpPr>
          <a:xfrm rot="915819">
            <a:off x="8127001" y="2559317"/>
            <a:ext cx="1936040" cy="2787650"/>
            <a:chOff x="7673954" y="2159000"/>
            <a:chExt cx="2240499" cy="2787650"/>
          </a:xfrm>
        </p:grpSpPr>
        <p:sp>
          <p:nvSpPr>
            <p:cNvPr id="67" name="Canto dobrado 66"/>
            <p:cNvSpPr/>
            <p:nvPr/>
          </p:nvSpPr>
          <p:spPr>
            <a:xfrm rot="20778236">
              <a:off x="7673954" y="2159000"/>
              <a:ext cx="2151062" cy="2787650"/>
            </a:xfrm>
            <a:prstGeom prst="foldedCorner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prstClr val="white"/>
                </a:solidFill>
              </a:endParaRPr>
            </a:p>
          </p:txBody>
        </p:sp>
        <p:sp>
          <p:nvSpPr>
            <p:cNvPr id="68" name="CaixaDeTexto 21"/>
            <p:cNvSpPr txBox="1">
              <a:spLocks noChangeArrowheads="1"/>
            </p:cNvSpPr>
            <p:nvPr/>
          </p:nvSpPr>
          <p:spPr bwMode="auto">
            <a:xfrm rot="-844675">
              <a:off x="8036441" y="3670300"/>
              <a:ext cx="1878012" cy="1169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pt-BR" sz="1400" dirty="0">
                  <a:solidFill>
                    <a:prstClr val="white"/>
                  </a:solidFill>
                  <a:cs typeface="Arial" charset="0"/>
                </a:rPr>
                <a:t>Incrementar os resultados da </a:t>
              </a:r>
              <a:r>
                <a:rPr lang="pt-BR" sz="1400" dirty="0" err="1">
                  <a:solidFill>
                    <a:prstClr val="white"/>
                  </a:solidFill>
                  <a:cs typeface="Arial" charset="0"/>
                </a:rPr>
                <a:t>GEOPE</a:t>
              </a:r>
              <a:r>
                <a:rPr lang="pt-BR" sz="1400" dirty="0">
                  <a:solidFill>
                    <a:prstClr val="white"/>
                  </a:solidFill>
                  <a:cs typeface="Arial" charset="0"/>
                </a:rPr>
                <a:t> com o apoio à padronização da atuação das CR</a:t>
              </a:r>
            </a:p>
          </p:txBody>
        </p:sp>
        <p:pic>
          <p:nvPicPr>
            <p:cNvPr id="69" name="Imagem 23"/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rcRect/>
            <a:stretch>
              <a:fillRect/>
            </a:stretch>
          </p:blipFill>
          <p:spPr bwMode="auto">
            <a:xfrm rot="-913825">
              <a:off x="8001516" y="2398713"/>
              <a:ext cx="1393825" cy="1363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9" name="Grupo 8"/>
          <p:cNvGrpSpPr/>
          <p:nvPr/>
        </p:nvGrpSpPr>
        <p:grpSpPr>
          <a:xfrm rot="20820466">
            <a:off x="7786830" y="1142680"/>
            <a:ext cx="2196052" cy="1200024"/>
            <a:chOff x="8911060" y="5230331"/>
            <a:chExt cx="1996080" cy="718379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73" name="Canto dobrado 72"/>
            <p:cNvSpPr/>
            <p:nvPr/>
          </p:nvSpPr>
          <p:spPr>
            <a:xfrm rot="16200000">
              <a:off x="9549910" y="4591481"/>
              <a:ext cx="718379" cy="1996080"/>
            </a:xfrm>
            <a:prstGeom prst="foldedCorner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9218659" y="5382908"/>
              <a:ext cx="1380879" cy="400110"/>
            </a:xfrm>
            <a:prstGeom prst="rect">
              <a:avLst/>
            </a:prstGeom>
            <a:no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square" rtlCol="0">
              <a:spAutoFit/>
            </a:bodyPr>
            <a:lstStyle/>
            <a:p>
              <a:r>
                <a:rPr lang="pt-BR" sz="2000" b="1" dirty="0">
                  <a:solidFill>
                    <a:prstClr val="white"/>
                  </a:solidFill>
                  <a:latin typeface="Futura Md BT" panose="020B0602020204020303" pitchFamily="34" charset="0"/>
                  <a:cs typeface="Arial" charset="0"/>
                </a:rPr>
                <a:t>Benefícios</a:t>
              </a:r>
            </a:p>
          </p:txBody>
        </p:sp>
      </p:grpSp>
      <p:grpSp>
        <p:nvGrpSpPr>
          <p:cNvPr id="10" name="Grupo 9"/>
          <p:cNvGrpSpPr/>
          <p:nvPr/>
        </p:nvGrpSpPr>
        <p:grpSpPr>
          <a:xfrm rot="21142094">
            <a:off x="1852772" y="2319804"/>
            <a:ext cx="2196052" cy="1200024"/>
            <a:chOff x="1054012" y="5878097"/>
            <a:chExt cx="1996080" cy="718379"/>
          </a:xfrm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</p:grpSpPr>
        <p:sp>
          <p:nvSpPr>
            <p:cNvPr id="72" name="Canto dobrado 71"/>
            <p:cNvSpPr/>
            <p:nvPr/>
          </p:nvSpPr>
          <p:spPr>
            <a:xfrm rot="16200000">
              <a:off x="1692862" y="5239247"/>
              <a:ext cx="718379" cy="1996080"/>
            </a:xfrm>
            <a:prstGeom prst="foldedCorner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pt-BR">
                <a:solidFill>
                  <a:prstClr val="white"/>
                </a:solidFill>
              </a:endParaRPr>
            </a:p>
          </p:txBody>
        </p:sp>
        <p:sp>
          <p:nvSpPr>
            <p:cNvPr id="74" name="CaixaDeTexto 73"/>
            <p:cNvSpPr txBox="1"/>
            <p:nvPr/>
          </p:nvSpPr>
          <p:spPr>
            <a:xfrm>
              <a:off x="1361611" y="6037232"/>
              <a:ext cx="1380879" cy="400110"/>
            </a:xfrm>
            <a:prstGeom prst="rect">
              <a:avLst/>
            </a:prstGeom>
            <a:noFill/>
            <a:ln>
              <a:noFill/>
            </a:ln>
            <a:effectLst>
              <a:outerShdw blurRad="127000" dist="38100" dir="2700000" algn="ctr">
                <a:srgbClr val="000000">
                  <a:alpha val="45000"/>
                </a:srgbClr>
              </a:outerShdw>
            </a:effectLst>
            <a:sp3d prstMaterial="translucentPowder">
              <a:bevelT w="203200" h="50800" prst="softRound"/>
            </a:sp3d>
          </p:spPr>
          <p:txBody>
            <a:bodyPr wrap="square" rtlCol="0">
              <a:spAutoFit/>
            </a:bodyPr>
            <a:lstStyle/>
            <a:p>
              <a:r>
                <a:rPr lang="pt-BR" sz="2000" b="1" dirty="0" smtClean="0">
                  <a:solidFill>
                    <a:prstClr val="white"/>
                  </a:solidFill>
                  <a:latin typeface="Futura Md BT" panose="020B0602020204020303" pitchFamily="34" charset="0"/>
                  <a:cs typeface="Arial" charset="0"/>
                </a:rPr>
                <a:t>Objetivos</a:t>
              </a:r>
              <a:endParaRPr lang="pt-BR" sz="2000" b="1" dirty="0">
                <a:solidFill>
                  <a:prstClr val="white"/>
                </a:solidFill>
                <a:latin typeface="Futura Md BT" panose="020B0602020204020303" pitchFamily="34" charset="0"/>
                <a:cs typeface="Arial" charset="0"/>
              </a:endParaRPr>
            </a:p>
          </p:txBody>
        </p:sp>
      </p:grpSp>
      <p:pic>
        <p:nvPicPr>
          <p:cNvPr id="11" name="Imagem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13246">
            <a:off x="709706" y="2130436"/>
            <a:ext cx="1422861" cy="1249990"/>
          </a:xfrm>
          <a:prstGeom prst="rect">
            <a:avLst/>
          </a:prstGeom>
        </p:spPr>
      </p:pic>
      <p:sp>
        <p:nvSpPr>
          <p:cNvPr id="31" name="Retângulo 30">
            <a:hlinkClick r:id="rId10" action="ppaction://hlinksldjump"/>
          </p:cNvPr>
          <p:cNvSpPr/>
          <p:nvPr/>
        </p:nvSpPr>
        <p:spPr>
          <a:xfrm>
            <a:off x="-98425" y="-69850"/>
            <a:ext cx="12290425" cy="69278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3470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865" y="0"/>
            <a:ext cx="132852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hlinkClick r:id="rId4" action="ppaction://hlinksldjump"/>
          </p:cNvPr>
          <p:cNvSpPr/>
          <p:nvPr/>
        </p:nvSpPr>
        <p:spPr>
          <a:xfrm>
            <a:off x="-614865" y="0"/>
            <a:ext cx="13285228" cy="6858000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614749" y="560332"/>
            <a:ext cx="696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Estrutura</a:t>
            </a:r>
            <a:endParaRPr lang="pt-BR" sz="320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53643" y="2290214"/>
            <a:ext cx="90847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 smtClean="0">
              <a:solidFill>
                <a:srgbClr val="002060"/>
              </a:solidFill>
              <a:latin typeface="Futura Md BT" panose="020B06020202040203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200" dirty="0" smtClean="0">
              <a:solidFill>
                <a:srgbClr val="002060"/>
              </a:solidFill>
              <a:latin typeface="Futura Md BT" panose="020B06020202040203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Sugiro incluir uma tela com a estrutura total da SUBAN (x gestores e y técnicos) com links que levem para as GN. Cada GN inclui a sua estrutura incluindo as vinculadas.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Pode ser?</a:t>
            </a:r>
          </a:p>
        </p:txBody>
      </p:sp>
    </p:spTree>
    <p:extLst>
      <p:ext uri="{BB962C8B-B14F-4D97-AF65-F5344CB8AC3E}">
        <p14:creationId xmlns:p14="http://schemas.microsoft.com/office/powerpoint/2010/main" val="291429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865" y="0"/>
            <a:ext cx="13285228" cy="68580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765" y="5098069"/>
            <a:ext cx="5753967" cy="1283412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6" y="0"/>
            <a:ext cx="1557578" cy="78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9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865" y="0"/>
            <a:ext cx="132852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hlinkClick r:id="rId4" action="ppaction://hlinksldjump"/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865" y="0"/>
            <a:ext cx="13285227" cy="6858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963271" y="5498913"/>
            <a:ext cx="8541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 smtClean="0">
                <a:solidFill>
                  <a:schemeClr val="bg1"/>
                </a:solidFill>
                <a:latin typeface="Futura Md BT" panose="020B0602020204020303" pitchFamily="34" charset="0"/>
              </a:rPr>
              <a:t>Principais Realizações</a:t>
            </a:r>
            <a:endParaRPr lang="pt-BR" sz="6000" b="1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97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865" y="0"/>
            <a:ext cx="132852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hlinkClick r:id="rId4" action="ppaction://hlinksldjump"/>
          </p:cNvPr>
          <p:cNvSpPr/>
          <p:nvPr/>
        </p:nvSpPr>
        <p:spPr>
          <a:xfrm>
            <a:off x="-614865" y="0"/>
            <a:ext cx="13285228" cy="6858000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614749" y="560332"/>
            <a:ext cx="696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Projetos Entregues</a:t>
            </a:r>
            <a:endParaRPr lang="pt-BR" sz="320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53643" y="2290214"/>
            <a:ext cx="9084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 smtClean="0">
              <a:solidFill>
                <a:srgbClr val="002060"/>
              </a:solidFill>
              <a:latin typeface="Futura Md BT" panose="020B06020202040203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200" dirty="0" smtClean="0">
              <a:solidFill>
                <a:srgbClr val="002060"/>
              </a:solidFill>
              <a:latin typeface="Futura Md BT" panose="020B06020202040203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27260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865" y="0"/>
            <a:ext cx="132852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hlinkClick r:id="rId4" action="ppaction://hlinksldjump"/>
          </p:cNvPr>
          <p:cNvSpPr/>
          <p:nvPr/>
        </p:nvSpPr>
        <p:spPr>
          <a:xfrm>
            <a:off x="-614865" y="0"/>
            <a:ext cx="13285228" cy="6858000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614749" y="560332"/>
            <a:ext cx="696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Grandes Números</a:t>
            </a:r>
            <a:endParaRPr lang="pt-BR" sz="320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53643" y="2290214"/>
            <a:ext cx="9084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 smtClean="0">
              <a:solidFill>
                <a:srgbClr val="002060"/>
              </a:solidFill>
              <a:latin typeface="Futura Md BT" panose="020B06020202040203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200" dirty="0" smtClean="0">
              <a:solidFill>
                <a:srgbClr val="002060"/>
              </a:solidFill>
              <a:latin typeface="Futura Md BT" panose="020B06020202040203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200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370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8572"/>
            <a:ext cx="12192000" cy="81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5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865" y="0"/>
            <a:ext cx="1328522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hlinkClick r:id="rId4" action="ppaction://hlinksldjump"/>
          </p:cNvPr>
          <p:cNvSpPr/>
          <p:nvPr/>
        </p:nvSpPr>
        <p:spPr>
          <a:xfrm>
            <a:off x="-614864" y="0"/>
            <a:ext cx="13285228" cy="6858000"/>
          </a:xfrm>
          <a:prstGeom prst="rect">
            <a:avLst/>
          </a:prstGeom>
          <a:solidFill>
            <a:schemeClr val="accent5">
              <a:lumMod val="60000"/>
              <a:lumOff val="4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2" name="CaixaDeTexto 1"/>
          <p:cNvSpPr txBox="1"/>
          <p:nvPr/>
        </p:nvSpPr>
        <p:spPr>
          <a:xfrm>
            <a:off x="2546498" y="560332"/>
            <a:ext cx="6962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Desafios 2018</a:t>
            </a:r>
            <a:endParaRPr lang="pt-BR" sz="3200" b="1" dirty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881289" y="1429602"/>
            <a:ext cx="109521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Impacto em resultados:</a:t>
            </a:r>
          </a:p>
          <a:p>
            <a:endParaRPr lang="pt-BR" sz="3600" dirty="0" smtClean="0">
              <a:solidFill>
                <a:srgbClr val="002060"/>
              </a:solidFill>
              <a:latin typeface="Futura Md BT" panose="020B06020202040203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600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20,1 MM – taxa de custódia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600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154 MM – ajuste de encaixe x compulsório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600" dirty="0">
                <a:solidFill>
                  <a:srgbClr val="002060"/>
                </a:solidFill>
                <a:latin typeface="Futura Md BT" panose="020B0602020204020303" pitchFamily="34" charset="0"/>
              </a:rPr>
              <a:t>26,0 MM – reposicionamento de </a:t>
            </a:r>
            <a:r>
              <a:rPr lang="pt-BR" sz="3600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pessoas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t-BR" sz="3600" dirty="0" smtClean="0">
                <a:solidFill>
                  <a:srgbClr val="002060"/>
                </a:solidFill>
                <a:latin typeface="Futura Md BT" panose="020B0602020204020303" pitchFamily="34" charset="0"/>
              </a:rPr>
              <a:t>25,0 MM – acervo digital de Caixa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600" dirty="0" smtClean="0">
              <a:solidFill>
                <a:srgbClr val="002060"/>
              </a:solidFill>
              <a:latin typeface="Futura Md BT" panose="020B06020202040203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BR" sz="3600" dirty="0" smtClean="0">
              <a:solidFill>
                <a:srgbClr val="002060"/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3716000" cy="6858000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642427" y="2953484"/>
            <a:ext cx="454957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C5C1C2"/>
                </a:solidFill>
                <a:latin typeface="Futura Md BT" panose="020B0602020204020303" pitchFamily="34" charset="0"/>
              </a:rPr>
              <a:t> Inovação</a:t>
            </a:r>
          </a:p>
          <a:p>
            <a:pPr algn="ctr"/>
            <a:r>
              <a:rPr lang="pt-BR" sz="2400" b="1" dirty="0" smtClean="0">
                <a:solidFill>
                  <a:srgbClr val="C5C1C2"/>
                </a:solidFill>
                <a:latin typeface="Futura Md BT" panose="020B0602020204020303" pitchFamily="34" charset="0"/>
              </a:rPr>
              <a:t>Agilidade</a:t>
            </a:r>
          </a:p>
          <a:p>
            <a:pPr algn="ctr"/>
            <a:r>
              <a:rPr lang="pt-BR" sz="2400" b="1" dirty="0" smtClean="0">
                <a:solidFill>
                  <a:srgbClr val="C5C1C2"/>
                </a:solidFill>
                <a:latin typeface="Futura Md BT" panose="020B0602020204020303" pitchFamily="34" charset="0"/>
              </a:rPr>
              <a:t>100% Digital</a:t>
            </a:r>
          </a:p>
          <a:p>
            <a:pPr algn="ctr"/>
            <a:r>
              <a:rPr lang="pt-BR" sz="2400" b="1" dirty="0">
                <a:solidFill>
                  <a:srgbClr val="C5C1C2"/>
                </a:solidFill>
                <a:latin typeface="Futura Md BT" panose="020B0602020204020303" pitchFamily="34" charset="0"/>
              </a:rPr>
              <a:t>Conhecimento</a:t>
            </a:r>
          </a:p>
          <a:p>
            <a:pPr algn="ctr"/>
            <a:r>
              <a:rPr lang="pt-BR" sz="2400" b="1" dirty="0" smtClean="0">
                <a:solidFill>
                  <a:srgbClr val="C5C1C2"/>
                </a:solidFill>
                <a:latin typeface="Futura Md BT" panose="020B0602020204020303" pitchFamily="34" charset="0"/>
              </a:rPr>
              <a:t>Linhas de Defesa</a:t>
            </a:r>
          </a:p>
          <a:p>
            <a:pPr algn="ctr"/>
            <a:r>
              <a:rPr lang="pt-BR" sz="2400" b="1" dirty="0">
                <a:solidFill>
                  <a:srgbClr val="C5C1C2"/>
                </a:solidFill>
                <a:latin typeface="Futura Md BT" panose="020B0602020204020303" pitchFamily="34" charset="0"/>
              </a:rPr>
              <a:t>Redução de Custos</a:t>
            </a:r>
            <a:endParaRPr lang="pt-BR" sz="2400" b="1" dirty="0" smtClean="0">
              <a:solidFill>
                <a:srgbClr val="C5C1C2"/>
              </a:solidFill>
              <a:latin typeface="Futura Md BT" panose="020B0602020204020303" pitchFamily="34" charset="0"/>
            </a:endParaRPr>
          </a:p>
          <a:p>
            <a:pPr algn="ctr"/>
            <a:r>
              <a:rPr lang="pt-BR" sz="2400" b="1" dirty="0" smtClean="0">
                <a:solidFill>
                  <a:srgbClr val="C5C1C2"/>
                </a:solidFill>
                <a:latin typeface="Futura Md BT" panose="020B0602020204020303" pitchFamily="34" charset="0"/>
              </a:rPr>
              <a:t>Melhoria </a:t>
            </a:r>
            <a:r>
              <a:rPr lang="pt-BR" sz="2400" b="1" dirty="0">
                <a:solidFill>
                  <a:srgbClr val="C5C1C2"/>
                </a:solidFill>
                <a:latin typeface="Futura Md BT" panose="020B0602020204020303" pitchFamily="34" charset="0"/>
              </a:rPr>
              <a:t>de Processos</a:t>
            </a:r>
          </a:p>
          <a:p>
            <a:pPr algn="ctr"/>
            <a:r>
              <a:rPr lang="pt-BR" sz="2400" b="1" dirty="0" smtClean="0">
                <a:solidFill>
                  <a:srgbClr val="C5C1C2"/>
                </a:solidFill>
                <a:latin typeface="Futura Md BT" panose="020B0602020204020303" pitchFamily="34" charset="0"/>
              </a:rPr>
              <a:t>Excelência no Atendimento </a:t>
            </a:r>
          </a:p>
        </p:txBody>
      </p:sp>
      <p:sp>
        <p:nvSpPr>
          <p:cNvPr id="4" name="Retângulo 3"/>
          <p:cNvSpPr/>
          <p:nvPr/>
        </p:nvSpPr>
        <p:spPr>
          <a:xfrm>
            <a:off x="-1524000" y="806436"/>
            <a:ext cx="45495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7200" b="1" dirty="0" smtClean="0">
                <a:solidFill>
                  <a:srgbClr val="C5C1C2"/>
                </a:solidFill>
                <a:latin typeface="Futura Md BT" panose="020B0602020204020303" pitchFamily="34" charset="0"/>
              </a:rPr>
              <a:t>Projetos</a:t>
            </a:r>
          </a:p>
        </p:txBody>
      </p:sp>
    </p:spTree>
    <p:extLst>
      <p:ext uri="{BB962C8B-B14F-4D97-AF65-F5344CB8AC3E}">
        <p14:creationId xmlns:p14="http://schemas.microsoft.com/office/powerpoint/2010/main" val="418197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XPICPATH" val="..\..\PPT\TELA15_GROUP 1.PNG"/>
  <p:tag name="PXPSD_PNGPATH" val="..\..\PPT\"/>
  <p:tag name="PXPSD_PNGFILENAME" val="TELA15_GROUP 1.PNG"/>
  <p:tag name="PXPSD_LAYERNAME" val="Group 1"/>
  <p:tag name="PXPSD_PSDPATH" val="S:\Clientes Ativos\Opinião Box\Telas\01 Entrega\"/>
  <p:tag name="PXPSD_PSDFILENAME" val="Tela15.psd"/>
  <p:tag name="PXPSD_PSDSOURCE" val="S:\Clientes Ativos\Opinião Box\Telas\01 Entrega\Tela15.psd"/>
  <p:tag name=" PXPSD_PSDSOURCELAYER" val="7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</TotalTime>
  <Words>977</Words>
  <Application>Microsoft Office PowerPoint</Application>
  <PresentationFormat>Widescreen</PresentationFormat>
  <Paragraphs>312</Paragraphs>
  <Slides>30</Slides>
  <Notes>29</Notes>
  <HiddenSlides>15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30</vt:i4>
      </vt:variant>
    </vt:vector>
  </HeadingPairs>
  <TitlesOfParts>
    <vt:vector size="42" baseType="lpstr">
      <vt:lpstr>Microsoft YaHei</vt:lpstr>
      <vt:lpstr>Arial</vt:lpstr>
      <vt:lpstr>Bodoni MT</vt:lpstr>
      <vt:lpstr>Calibri</vt:lpstr>
      <vt:lpstr>Calibri Light</vt:lpstr>
      <vt:lpstr>Corbel</vt:lpstr>
      <vt:lpstr>Footlight MT Light</vt:lpstr>
      <vt:lpstr>Futura Md BT</vt:lpstr>
      <vt:lpstr>Times New Roman</vt:lpstr>
      <vt:lpstr>Wingdings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Caixa Economica Federal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Patricia Alves de Franca</dc:creator>
  <cp:lastModifiedBy>Ana Carolina de Carvalho Textor</cp:lastModifiedBy>
  <cp:revision>89</cp:revision>
  <cp:lastPrinted>2018-01-17T22:59:27Z</cp:lastPrinted>
  <dcterms:created xsi:type="dcterms:W3CDTF">2018-01-17T11:49:53Z</dcterms:created>
  <dcterms:modified xsi:type="dcterms:W3CDTF">2018-02-08T19:38:44Z</dcterms:modified>
</cp:coreProperties>
</file>